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49"/>
  </p:notesMasterIdLst>
  <p:handoutMasterIdLst>
    <p:handoutMasterId r:id="rId50"/>
  </p:handoutMasterIdLst>
  <p:sldIdLst>
    <p:sldId id="256" r:id="rId2"/>
    <p:sldId id="319" r:id="rId3"/>
    <p:sldId id="321" r:id="rId4"/>
    <p:sldId id="260" r:id="rId5"/>
    <p:sldId id="333" r:id="rId6"/>
    <p:sldId id="258" r:id="rId7"/>
    <p:sldId id="312" r:id="rId8"/>
    <p:sldId id="323" r:id="rId9"/>
    <p:sldId id="301" r:id="rId10"/>
    <p:sldId id="335" r:id="rId11"/>
    <p:sldId id="304" r:id="rId12"/>
    <p:sldId id="334" r:id="rId13"/>
    <p:sldId id="305" r:id="rId14"/>
    <p:sldId id="328" r:id="rId15"/>
    <p:sldId id="330" r:id="rId16"/>
    <p:sldId id="307" r:id="rId17"/>
    <p:sldId id="314" r:id="rId18"/>
    <p:sldId id="300" r:id="rId19"/>
    <p:sldId id="324" r:id="rId20"/>
    <p:sldId id="289" r:id="rId21"/>
    <p:sldId id="295" r:id="rId22"/>
    <p:sldId id="294" r:id="rId23"/>
    <p:sldId id="293" r:id="rId24"/>
    <p:sldId id="291" r:id="rId25"/>
    <p:sldId id="292" r:id="rId26"/>
    <p:sldId id="336" r:id="rId27"/>
    <p:sldId id="315" r:id="rId28"/>
    <p:sldId id="318" r:id="rId29"/>
    <p:sldId id="325" r:id="rId30"/>
    <p:sldId id="286" r:id="rId31"/>
    <p:sldId id="332" r:id="rId32"/>
    <p:sldId id="326" r:id="rId33"/>
    <p:sldId id="310" r:id="rId34"/>
    <p:sldId id="272" r:id="rId35"/>
    <p:sldId id="309" r:id="rId36"/>
    <p:sldId id="311" r:id="rId37"/>
    <p:sldId id="273" r:id="rId38"/>
    <p:sldId id="302" r:id="rId39"/>
    <p:sldId id="331" r:id="rId40"/>
    <p:sldId id="274" r:id="rId41"/>
    <p:sldId id="261" r:id="rId42"/>
    <p:sldId id="262" r:id="rId43"/>
    <p:sldId id="264" r:id="rId44"/>
    <p:sldId id="278" r:id="rId45"/>
    <p:sldId id="316" r:id="rId46"/>
    <p:sldId id="279" r:id="rId47"/>
    <p:sldId id="317" r:id="rId48"/>
  </p:sldIdLst>
  <p:sldSz cx="9144000" cy="5143500" type="screen16x9"/>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tle" id="{94C4D8B0-684E-4A55-A759-F44F9379F256}">
          <p14:sldIdLst>
            <p14:sldId id="256"/>
            <p14:sldId id="319"/>
          </p14:sldIdLst>
        </p14:section>
        <p14:section name="Introduction" id="{17498547-D415-4410-A05B-B69752FB45B3}">
          <p14:sldIdLst>
            <p14:sldId id="321"/>
            <p14:sldId id="260"/>
            <p14:sldId id="333"/>
            <p14:sldId id="258"/>
            <p14:sldId id="312"/>
          </p14:sldIdLst>
        </p14:section>
        <p14:section name="Experimental Setup" id="{75D40815-6EC9-445C-819C-94C0A61B11EE}">
          <p14:sldIdLst>
            <p14:sldId id="323"/>
            <p14:sldId id="301"/>
            <p14:sldId id="335"/>
            <p14:sldId id="304"/>
            <p14:sldId id="334"/>
            <p14:sldId id="305"/>
            <p14:sldId id="328"/>
            <p14:sldId id="330"/>
            <p14:sldId id="307"/>
            <p14:sldId id="314"/>
            <p14:sldId id="300"/>
          </p14:sldIdLst>
        </p14:section>
        <p14:section name="Results" id="{D4876272-DCFB-4840-A217-49AA4AFB24B5}">
          <p14:sldIdLst>
            <p14:sldId id="324"/>
            <p14:sldId id="289"/>
            <p14:sldId id="295"/>
            <p14:sldId id="294"/>
            <p14:sldId id="293"/>
            <p14:sldId id="291"/>
            <p14:sldId id="292"/>
            <p14:sldId id="336"/>
            <p14:sldId id="315"/>
            <p14:sldId id="318"/>
          </p14:sldIdLst>
        </p14:section>
        <p14:section name="Evaluation" id="{E8E05414-9758-4E5F-BB14-F948F863867C}">
          <p14:sldIdLst>
            <p14:sldId id="325"/>
            <p14:sldId id="286"/>
            <p14:sldId id="332"/>
          </p14:sldIdLst>
        </p14:section>
        <p14:section name="Conclusion" id="{5910DA95-3962-488F-934A-97448723AE4C}">
          <p14:sldIdLst>
            <p14:sldId id="326"/>
            <p14:sldId id="310"/>
            <p14:sldId id="272"/>
            <p14:sldId id="309"/>
            <p14:sldId id="311"/>
            <p14:sldId id="273"/>
            <p14:sldId id="302"/>
            <p14:sldId id="331"/>
          </p14:sldIdLst>
        </p14:section>
        <p14:section name="Backup" id="{6A084026-131E-4692-AED0-E4CBC0122119}">
          <p14:sldIdLst>
            <p14:sldId id="274"/>
            <p14:sldId id="261"/>
            <p14:sldId id="262"/>
            <p14:sldId id="264"/>
            <p14:sldId id="278"/>
            <p14:sldId id="316"/>
            <p14:sldId id="279"/>
            <p14:sldId id="317"/>
          </p14:sldIdLst>
        </p14:section>
      </p14:sectionLst>
    </p:ext>
    <p:ext uri="{EFAFB233-063F-42B5-8137-9DF3F51BA10A}">
      <p15:sldGuideLst xmlns:p15="http://schemas.microsoft.com/office/powerpoint/2012/main">
        <p15:guide id="1" orient="horz" pos="161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85230" autoAdjust="0"/>
  </p:normalViewPr>
  <p:slideViewPr>
    <p:cSldViewPr snapToGrid="0">
      <p:cViewPr varScale="1">
        <p:scale>
          <a:sx n="107" d="100"/>
          <a:sy n="107" d="100"/>
        </p:scale>
        <p:origin x="763" y="62"/>
      </p:cViewPr>
      <p:guideLst>
        <p:guide orient="horz" pos="1619"/>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chemeClr val="bg1">
            <a:lumMod val="65000"/>
          </a:schemeClr>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chemeClr val="bg1">
            <a:lumMod val="65000"/>
          </a:schemeClr>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tx1"/>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chemeClr val="bg1">
            <a:lumMod val="65000"/>
          </a:schemeClr>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tx1"/>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rgbClr val="0068B4"/>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tx1"/>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rgbClr val="0068B4"/>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rgbClr val="0068B4"/>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tx1"/>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Conclusion</a:t>
          </a:r>
        </a:p>
      </dsp:txBody>
      <dsp:txXfrm rot="-5400000">
        <a:off x="483292" y="2284603"/>
        <a:ext cx="7198801" cy="40495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295D25-9ADF-2E9C-4926-D1173456D816}"/>
              </a:ext>
            </a:extLst>
          </p:cNvPr>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927B0F5-6487-28BF-E70B-ED6FD570B13F}"/>
              </a:ext>
            </a:extLst>
          </p:cNvPr>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07998336-2137-4E4E-8CF3-71B1817B2011}" type="datetimeFigureOut">
              <a:rPr lang="en-US" smtClean="0"/>
              <a:t>8/20/2025</a:t>
            </a:fld>
            <a:endParaRPr lang="en-US"/>
          </a:p>
        </p:txBody>
      </p:sp>
      <p:sp>
        <p:nvSpPr>
          <p:cNvPr id="4" name="Footer Placeholder 3">
            <a:extLst>
              <a:ext uri="{FF2B5EF4-FFF2-40B4-BE49-F238E27FC236}">
                <a16:creationId xmlns:a16="http://schemas.microsoft.com/office/drawing/2014/main" id="{BF71155A-BCFB-BADF-9261-82A603BCB18C}"/>
              </a:ext>
            </a:extLst>
          </p:cNvPr>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09E8B13-DE7E-E583-33AC-E75FB1D61854}"/>
              </a:ext>
            </a:extLst>
          </p:cNvPr>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69BA2D44-6A67-4395-B7CD-0368181C3B3D}" type="slidenum">
              <a:rPr lang="en-US" smtClean="0"/>
              <a:t>‹#›</a:t>
            </a:fld>
            <a:endParaRPr lang="en-US"/>
          </a:p>
        </p:txBody>
      </p:sp>
    </p:spTree>
    <p:extLst>
      <p:ext uri="{BB962C8B-B14F-4D97-AF65-F5344CB8AC3E}">
        <p14:creationId xmlns:p14="http://schemas.microsoft.com/office/powerpoint/2010/main" val="556203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6194" cy="513394"/>
          </a:xfrm>
          <a:prstGeom prst="rect">
            <a:avLst/>
          </a:prstGeom>
          <a:noFill/>
          <a:ln>
            <a:noFill/>
          </a:ln>
        </p:spPr>
        <p:txBody>
          <a:bodyPr spcFirstLastPara="1" wrap="square" lIns="42600" tIns="21300" rIns="42600" bIns="21300" anchor="t" anchorCtr="0">
            <a:noAutofit/>
          </a:bodyPr>
          <a:lstStyle>
            <a:lvl1pPr marR="0" lvl="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1407" y="0"/>
            <a:ext cx="3076193" cy="513394"/>
          </a:xfrm>
          <a:prstGeom prst="rect">
            <a:avLst/>
          </a:prstGeom>
          <a:noFill/>
          <a:ln>
            <a:noFill/>
          </a:ln>
        </p:spPr>
        <p:txBody>
          <a:bodyPr spcFirstLastPara="1" wrap="square" lIns="42600" tIns="21300" rIns="42600" bIns="21300" anchor="t" anchorCtr="0">
            <a:noAutofit/>
          </a:bodyPr>
          <a:lstStyle>
            <a:lvl1pPr marR="0" lvl="0" algn="r"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761" y="4925463"/>
            <a:ext cx="5679780" cy="4029739"/>
          </a:xfrm>
          <a:prstGeom prst="rect">
            <a:avLst/>
          </a:prstGeom>
          <a:noFill/>
          <a:ln>
            <a:noFill/>
          </a:ln>
        </p:spPr>
        <p:txBody>
          <a:bodyPr spcFirstLastPara="1" wrap="square" lIns="42600" tIns="21300" rIns="42600" bIns="21300" anchor="t" anchorCtr="0">
            <a:noAutofit/>
          </a:bodyPr>
          <a:lstStyle>
            <a:lvl1pPr marL="457200" marR="0" lvl="0"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1219"/>
            <a:ext cx="3076194" cy="513394"/>
          </a:xfrm>
          <a:prstGeom prst="rect">
            <a:avLst/>
          </a:prstGeom>
          <a:noFill/>
          <a:ln>
            <a:noFill/>
          </a:ln>
        </p:spPr>
        <p:txBody>
          <a:bodyPr spcFirstLastPara="1" wrap="square" lIns="42600" tIns="21300" rIns="42600" bIns="21300" anchor="b" anchorCtr="0">
            <a:noAutofit/>
          </a:bodyPr>
          <a:lstStyle>
            <a:lvl1pPr marR="0" lvl="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1407" y="9721219"/>
            <a:ext cx="3076193" cy="513394"/>
          </a:xfrm>
          <a:prstGeom prst="rect">
            <a:avLst/>
          </a:prstGeom>
          <a:noFill/>
          <a:ln>
            <a:noFill/>
          </a:ln>
        </p:spPr>
        <p:txBody>
          <a:bodyPr spcFirstLastPara="1" wrap="square" lIns="42600" tIns="21300" rIns="42600" bIns="21300" anchor="b" anchorCtr="0">
            <a:noAutofit/>
          </a:bodyPr>
          <a:lstStyle/>
          <a:p>
            <a:pPr marL="0" marR="0" lvl="0" indent="0" algn="r" rtl="0">
              <a:spcBef>
                <a:spcPts val="0"/>
              </a:spcBef>
              <a:spcAft>
                <a:spcPts val="0"/>
              </a:spcAft>
              <a:buNone/>
            </a:pPr>
            <a:fld id="{00000000-1234-1234-1234-123412341234}" type="slidenum">
              <a:rPr lang="de-DE" sz="600" b="0" i="0" u="none" strike="noStrike" cap="none">
                <a:solidFill>
                  <a:schemeClr val="dk1"/>
                </a:solidFill>
                <a:latin typeface="Calibri"/>
                <a:ea typeface="Calibri"/>
                <a:cs typeface="Calibri"/>
                <a:sym typeface="Calibri"/>
              </a:rPr>
              <a:t>‹#›</a:t>
            </a:fld>
            <a:endParaRPr sz="6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txBox="1">
            <a:spLocks noGrp="1"/>
          </p:cNvSpPr>
          <p:nvPr>
            <p:ph type="body" idx="1"/>
          </p:nvPr>
        </p:nvSpPr>
        <p:spPr>
          <a:xfrm>
            <a:off x="709761" y="4925463"/>
            <a:ext cx="5679780" cy="4029739"/>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83" name="Google Shape;183;p1: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30AD525F-51D2-27A6-F8F8-B44A529CF462}"/>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EDD61C74-8EED-760C-00B6-387F747EC693}"/>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window size for moving average, threshold for peak</a:t>
            </a:r>
          </a:p>
        </p:txBody>
      </p:sp>
      <p:sp>
        <p:nvSpPr>
          <p:cNvPr id="219" name="Google Shape;219;g36b3a12114e_2_12:notes">
            <a:extLst>
              <a:ext uri="{FF2B5EF4-FFF2-40B4-BE49-F238E27FC236}">
                <a16:creationId xmlns:a16="http://schemas.microsoft.com/office/drawing/2014/main" id="{4DCA3B67-846E-9530-B4DA-2250A7B0730C}"/>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1530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092659B7-C130-76E8-614F-0B7CF4EE4E6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A3F511A-7939-7040-FB3E-AD6A7F9C18C3}"/>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value-threshold, prominence-threshold</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Prominence measures how much a peak stands out from surrounding valleys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 peak's prominence is the vertical distance between the peak and the lowest contour line that surrounds it and contains no higher peak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Higher prominence = more significant or isolated peak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Local maximum check: implicitly a window-size of 3</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B82454A8-E840-B9AA-F784-3E53E9D757AD}"/>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1820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C512ADB0-DBA3-1824-9D90-87C9F6F10AD4}"/>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D2F8FF97-1518-CF2F-ED62-99FE8DEE010A}"/>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window size for moving average, threshold for peak</a:t>
            </a:r>
          </a:p>
        </p:txBody>
      </p:sp>
      <p:sp>
        <p:nvSpPr>
          <p:cNvPr id="219" name="Google Shape;219;g36b3a12114e_2_12:notes">
            <a:extLst>
              <a:ext uri="{FF2B5EF4-FFF2-40B4-BE49-F238E27FC236}">
                <a16:creationId xmlns:a16="http://schemas.microsoft.com/office/drawing/2014/main" id="{149B42E7-FF9D-3D2B-5009-9B451100C26D}"/>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2538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C4C9A647-E008-E9E2-66ED-D1CE8BB0923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99BC8089-C290-8053-6DE4-A6F2C1ACC8E6}"/>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width/scale of the wavelet, (response-percentile)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err="1"/>
              <a:t>Scipy</a:t>
            </a:r>
            <a:r>
              <a:rPr lang="en-US" noProof="0" dirty="0"/>
              <a:t> considers every response in the lower 10th-percentile as noise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Convolution: shift -&gt; normalize (local) -&gt; dot-product</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Matrix: coefficients across different scales (frequencies) and positions (time)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Peaks appear as strong, aligned coefficients across multiple scales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err="1"/>
              <a:t>Scipy</a:t>
            </a:r>
            <a:r>
              <a:rPr lang="en-US" noProof="0" dirty="0"/>
              <a:t> uses a signal-to-noise ratio logic implicitly to judge peak strength</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DBAC4C9A-9135-2F07-2324-49F56DCFCAFF}"/>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3035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F079F4C-01C5-9AE6-BB58-1E2B7A8FEFCE}"/>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34EB0316-8F74-53E0-B749-0A39A60C842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number of clusters “k”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Autoencoder tries to reproduce the input</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543" b="0" i="0" u="none" strike="noStrike" cap="none" noProof="0" dirty="0">
                <a:solidFill>
                  <a:schemeClr val="dk1"/>
                </a:solidFill>
                <a:latin typeface="Calibri"/>
                <a:ea typeface="Calibri"/>
                <a:cs typeface="Calibri"/>
                <a:sym typeface="Calibri"/>
              </a:rPr>
              <a:t>Repeat until changes in cluster assignments are minimal</a:t>
            </a: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Partitioning the data into k groups based on minimizing the distance between points and their assigned cluster centroids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7EC08C96-95DF-854F-591D-C08EBDC9146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9040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F385850-760F-6E6E-36ED-660491A9B86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2032E3E-C6CA-CD15-450C-42ECAB39A816}"/>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epsilon controls the radius of neighborhood (distance threshold)</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B155BDC0-C312-CD78-4A67-CC3225D586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0767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DFEF689-345F-F002-279F-92C52AC128E4}"/>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7D5425DC-29FC-B11D-33F6-4C42CA6A883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Key parameter: contamination, number of trees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Uses Extremely Randomized Tree Regressors to separate anomalies from the rest of the data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Calculates an anomaly score for each data point and checks with a threshold. score depends on avg path length of an isolated point and average depth of all data points. closer to 1, strong anomaly </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https://www.youtube.com/watch?v=kN--TRv1UDY</a:t>
            </a:r>
            <a:endParaRPr lang="en-US" b="0" dirty="0">
              <a:effectLst/>
            </a:endParaRPr>
          </a:p>
          <a:p>
            <a:br>
              <a:rPr lang="en-US" b="0" dirty="0">
                <a:effectLst/>
              </a:rPr>
            </a:b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9CDA16F4-D121-0024-99D2-CB079F3EB07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2443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712725CE-A25A-9ABA-8C31-6F50A113A93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A409CA94-9087-8E8D-2B7E-D6E06933E295}"/>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An autoencoder is a neural network model that seeks to learn a compressed representation of an input, known as the latent space.  And the decoder tries to recreate the features based on the compressed representation. </a:t>
            </a:r>
            <a:r>
              <a:rPr lang="en-US" sz="1904" b="0" i="0" u="none" strike="noStrike" cap="none" dirty="0">
                <a:solidFill>
                  <a:schemeClr val="dk1"/>
                </a:solidFill>
                <a:effectLst/>
                <a:latin typeface="Calibri"/>
                <a:ea typeface="Calibri"/>
                <a:cs typeface="Calibri"/>
                <a:sym typeface="Calibri"/>
              </a:rPr>
              <a:t>The goal is to minimize the difference between the original and reconstructed data.</a:t>
            </a:r>
            <a:endParaRPr lang="en-US" b="0" dirty="0">
              <a:effectLst/>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Long Short-Term Memory, or LSTM, network are specifically designed to support sequences of input data.</a:t>
            </a:r>
            <a:endParaRPr lang="en-US" sz="1904" b="0" i="0" u="none" strike="noStrike" cap="none" noProof="0" dirty="0">
              <a:solidFill>
                <a:schemeClr val="dk1"/>
              </a:solidFill>
              <a:effectLst/>
              <a:latin typeface="Calibri"/>
              <a:ea typeface="Calibri"/>
              <a:cs typeface="Calibri"/>
              <a:sym typeface="Calibri"/>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If the reconstructed output is different from the original input, it can show an anomaly or outlier which makes autoencoders useful for fraud detection and system monitoring.</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dirty="0"/>
              <a:t>LSTM training is </a:t>
            </a:r>
            <a:r>
              <a:rPr lang="en-US" b="1" dirty="0"/>
              <a:t>slower than CNNs</a:t>
            </a:r>
            <a:endParaRPr lang="en-US" sz="1904" b="0" i="0" u="none" strike="noStrike" cap="none" noProof="0" dirty="0">
              <a:solidFill>
                <a:schemeClr val="dk1"/>
              </a:solidFill>
              <a:effectLst/>
              <a:latin typeface="Calibri"/>
              <a:ea typeface="Calibri"/>
              <a:cs typeface="Calibri"/>
              <a:sym typeface="Calibri"/>
            </a:endParaRPr>
          </a:p>
          <a:p>
            <a:r>
              <a:rPr lang="en-US" sz="1904" b="0" i="0" u="none" strike="noStrike" cap="none" noProof="0" dirty="0">
                <a:solidFill>
                  <a:schemeClr val="dk1"/>
                </a:solidFill>
                <a:effectLst/>
                <a:latin typeface="Calibri"/>
                <a:ea typeface="Calibri"/>
                <a:cs typeface="Calibri"/>
                <a:sym typeface="Calibri"/>
              </a:rPr>
              <a:t>Hyperparameters: </a:t>
            </a:r>
            <a:r>
              <a:rPr lang="en-US" dirty="0"/>
              <a:t>Number of layers/units, Sequence length, Learning rate, Dropout Batch size</a:t>
            </a:r>
          </a:p>
          <a:p>
            <a:r>
              <a:rPr lang="en-US" noProof="0" dirty="0"/>
              <a:t>Other parameters: reconstruction error threshold </a:t>
            </a:r>
            <a:r>
              <a:rPr lang="en-US" noProof="0" dirty="0">
                <a:sym typeface="Wingdings" panose="05000000000000000000" pitchFamily="2" charset="2"/>
              </a:rPr>
              <a:t> IQR/percentile etc. </a:t>
            </a: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7E288452-2147-17EF-0156-5D8BB7351955}"/>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878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93B65D02-50BD-689A-6AFC-90FB69E3241B}"/>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261A266-C729-6E47-5378-87BB3DC0FFF5}"/>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de-DE" dirty="0"/>
              <a:t>Multi-</a:t>
            </a:r>
            <a:r>
              <a:rPr lang="de-DE" dirty="0" err="1"/>
              <a:t>Objective</a:t>
            </a:r>
            <a:r>
              <a:rPr lang="de-DE" dirty="0"/>
              <a:t> </a:t>
            </a:r>
            <a:r>
              <a:rPr lang="de-DE" dirty="0" err="1"/>
              <a:t>Optimization</a:t>
            </a:r>
            <a:r>
              <a:rPr lang="de-DE" dirty="0"/>
              <a:t> </a:t>
            </a:r>
            <a:r>
              <a:rPr lang="de-DE" dirty="0" err="1"/>
              <a:t>with</a:t>
            </a:r>
            <a:r>
              <a:rPr lang="de-DE" dirty="0"/>
              <a:t> Pareto-Front</a:t>
            </a:r>
          </a:p>
          <a:p>
            <a:pPr marL="342900" lvl="0" indent="-342900" algn="l" rtl="0">
              <a:spcBef>
                <a:spcPts val="0"/>
              </a:spcBef>
              <a:spcAft>
                <a:spcPts val="0"/>
              </a:spcAft>
              <a:buFont typeface="Arial" panose="020B0604020202020204" pitchFamily="34" charset="0"/>
              <a:buChar char="•"/>
            </a:pPr>
            <a:endParaRPr lang="de-DE" dirty="0"/>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Count of sequences without peaks -&gt; indicating missed detections</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Total number of peaks -&gt; indicating sensitivity</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Average peak height -&gt; indicating proportion of true-positives</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Average peak prominence -&gt; indicating significance of the peaks</a:t>
            </a:r>
          </a:p>
          <a:p>
            <a:pPr marL="342900" lvl="0" indent="-342900" algn="l" rtl="0">
              <a:spcBef>
                <a:spcPts val="0"/>
              </a:spcBef>
              <a:spcAft>
                <a:spcPts val="0"/>
              </a:spcAft>
              <a:buFont typeface="Arial" panose="020B0604020202020204" pitchFamily="34" charset="0"/>
              <a:buChar char="•"/>
            </a:pPr>
            <a:endParaRPr lang="de-DE" dirty="0"/>
          </a:p>
        </p:txBody>
      </p:sp>
      <p:sp>
        <p:nvSpPr>
          <p:cNvPr id="219" name="Google Shape;219;g36b3a12114e_2_12:notes">
            <a:extLst>
              <a:ext uri="{FF2B5EF4-FFF2-40B4-BE49-F238E27FC236}">
                <a16:creationId xmlns:a16="http://schemas.microsoft.com/office/drawing/2014/main" id="{4CAC0FCE-B157-3A7F-52EE-2D420F74B283}"/>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834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CAB0FA92-5DF6-8A7D-EA3B-DAB754647044}"/>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19680BA8-CE62-6987-486B-00B9D308086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CB605E8F-2258-633D-9460-1C91142C610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5886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A12AA431-E248-D3AB-3851-5F5B1B0C5800}"/>
            </a:ext>
          </a:extLst>
        </p:cNvPr>
        <p:cNvGrpSpPr/>
        <p:nvPr/>
      </p:nvGrpSpPr>
      <p:grpSpPr>
        <a:xfrm>
          <a:off x="0" y="0"/>
          <a:ext cx="0" cy="0"/>
          <a:chOff x="0" y="0"/>
          <a:chExt cx="0" cy="0"/>
        </a:xfrm>
      </p:grpSpPr>
      <p:sp>
        <p:nvSpPr>
          <p:cNvPr id="199" name="Google Shape;199;g36b3cdc49be_0_0:notes">
            <a:extLst>
              <a:ext uri="{FF2B5EF4-FFF2-40B4-BE49-F238E27FC236}">
                <a16:creationId xmlns:a16="http://schemas.microsoft.com/office/drawing/2014/main" id="{F0239512-079E-D0B7-FC6E-4D61A68691F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00" name="Google Shape;200;g36b3cdc49be_0_0:notes">
            <a:extLst>
              <a:ext uri="{FF2B5EF4-FFF2-40B4-BE49-F238E27FC236}">
                <a16:creationId xmlns:a16="http://schemas.microsoft.com/office/drawing/2014/main" id="{9EADD998-DB82-F6C8-65D3-CC71D476518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805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4ED99CB0-9BAA-85D0-939B-FE75FFC27D8D}"/>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3DAC6FE-9069-9D19-D6DA-BB73EC5AD3E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Optimal compromise between all metrics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Best tradeoff between amplitude and prominence with a more realistic peak count</a:t>
            </a:r>
          </a:p>
          <a:p>
            <a:pPr marL="342900" lvl="0" indent="-342900" algn="l" rtl="0">
              <a:spcBef>
                <a:spcPts val="0"/>
              </a:spcBef>
              <a:spcAft>
                <a:spcPts val="0"/>
              </a:spcAft>
              <a:buFont typeface="Arial" panose="020B0604020202020204" pitchFamily="34" charset="0"/>
              <a:buChar char="•"/>
            </a:pPr>
            <a:endParaRPr dirty="0"/>
          </a:p>
        </p:txBody>
      </p:sp>
      <p:sp>
        <p:nvSpPr>
          <p:cNvPr id="219" name="Google Shape;219;g36b3a12114e_2_12:notes">
            <a:extLst>
              <a:ext uri="{FF2B5EF4-FFF2-40B4-BE49-F238E27FC236}">
                <a16:creationId xmlns:a16="http://schemas.microsoft.com/office/drawing/2014/main" id="{014F34DC-AA1B-99CA-6FBB-AA288035C3F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757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B974716-D88B-3704-3FA2-4E34A28605C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C287AE9A-F92B-09CC-482C-17859BEAA71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Good precision on easy examples with large outliers but fails on others with many false-positives -&gt; bad generalization</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endParaRPr dirty="0"/>
          </a:p>
        </p:txBody>
      </p:sp>
      <p:sp>
        <p:nvSpPr>
          <p:cNvPr id="219" name="Google Shape;219;g36b3a12114e_2_12:notes">
            <a:extLst>
              <a:ext uri="{FF2B5EF4-FFF2-40B4-BE49-F238E27FC236}">
                <a16:creationId xmlns:a16="http://schemas.microsoft.com/office/drawing/2014/main" id="{9D992D8A-EDAB-AF1C-8A85-A22F1B4FE826}"/>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053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D865AB4-F199-8B70-5052-8B821556C32A}"/>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B602B790-E121-EF04-EC11-F79528C27B3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No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Most of the true peaks were detected but not all (especially peaks with a smaller amplitude)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52133637-90AD-07F2-0253-62170E1512B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228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18D07795-4A25-252A-5C83-B2A652CC3467}"/>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D070EC7-A376-5581-ED0E-ED9CF8EE5EA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Many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only positive peaks (with one single wavelet)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35936D23-267C-1527-4132-A477791235C1}"/>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499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F3FBB612-76CE-1D42-AD45-527F61024EE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09BE2E40-30D2-DA0D-6357-418B300B0F03}"/>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Almost no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Marking the whole peak area instead of just one precise position</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506DCAF7-25DA-A949-89E9-A473772808BE}"/>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4006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E284B091-7BAC-7543-05BC-796DC284A3C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92B5692-C8F7-2AFF-EB35-2E2292D7EFA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Marking the whole peak area instead of just one precise position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D107A732-8470-7174-DDEF-E68EC7CDBB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117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AB0FC681-7398-64CA-E8F5-461542FF1B7A}"/>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173D5C0D-A376-1D4A-6F73-2C45102C5EB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Good precision on easy examples with large outliers but fails on others with many false-positives -&gt; bad generalization</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endParaRPr dirty="0"/>
          </a:p>
        </p:txBody>
      </p:sp>
      <p:sp>
        <p:nvSpPr>
          <p:cNvPr id="219" name="Google Shape;219;g36b3a12114e_2_12:notes">
            <a:extLst>
              <a:ext uri="{FF2B5EF4-FFF2-40B4-BE49-F238E27FC236}">
                <a16:creationId xmlns:a16="http://schemas.microsoft.com/office/drawing/2014/main" id="{FE3ADC1B-9E6A-9A95-DF0C-EACBB5E61150}"/>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787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3EE84A4C-547C-8FCA-6EDA-AA53575D03ED}"/>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E4433EF1-D9E4-68E7-C876-226BAF125E1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A615E66A-E8B1-49FB-D243-E461319F23CF}"/>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8954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45474B6F-E202-8830-EDD8-62908A99B47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C42260BA-7BF2-F5E0-5A95-375C58B3A9EA}"/>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85C62886-0FCE-560C-5D28-856F727E375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380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8EBF65A3-8400-2880-6660-148E3A9B8411}"/>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C8A6562A-F4C3-A1D0-F14A-4A900C96351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0EB4C108-0461-5801-4B01-F8452896599E}"/>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8862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1CCE0823-3529-0425-8186-6B67960232A2}"/>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0815499C-30CA-8EC2-AE09-8BA515FF5BC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5E53E3AF-0F22-E53D-8A16-EF1D17215B7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4657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F61A0281-6DC4-6B49-2899-413073235F5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B9EE1FF-D42B-D2C5-50B9-FEFBC61C7BA0}"/>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de-DE" dirty="0" err="1"/>
              <a:t>It</a:t>
            </a:r>
            <a:r>
              <a:rPr lang="de-DE" dirty="0"/>
              <a:t> </a:t>
            </a:r>
            <a:r>
              <a:rPr lang="de-DE" dirty="0" err="1"/>
              <a:t>is</a:t>
            </a:r>
            <a:r>
              <a:rPr lang="de-DE" dirty="0"/>
              <a:t> </a:t>
            </a:r>
            <a:r>
              <a:rPr lang="de-DE" dirty="0" err="1"/>
              <a:t>common</a:t>
            </a:r>
            <a:r>
              <a:rPr lang="de-DE" dirty="0"/>
              <a:t> </a:t>
            </a:r>
            <a:r>
              <a:rPr lang="de-DE" dirty="0" err="1"/>
              <a:t>to</a:t>
            </a:r>
            <a:r>
              <a:rPr lang="de-DE" dirty="0"/>
              <a:t> </a:t>
            </a:r>
            <a:r>
              <a:rPr lang="de-DE" dirty="0" err="1"/>
              <a:t>manually</a:t>
            </a:r>
            <a:r>
              <a:rPr lang="de-DE" dirty="0"/>
              <a:t> </a:t>
            </a:r>
            <a:r>
              <a:rPr lang="de-DE" dirty="0" err="1"/>
              <a:t>checking</a:t>
            </a:r>
            <a:r>
              <a:rPr lang="de-DE" dirty="0"/>
              <a:t> </a:t>
            </a:r>
            <a:r>
              <a:rPr lang="de-DE" dirty="0" err="1"/>
              <a:t>each</a:t>
            </a:r>
            <a:r>
              <a:rPr lang="de-DE" dirty="0"/>
              <a:t> sample </a:t>
            </a:r>
            <a:r>
              <a:rPr lang="de-DE" dirty="0" err="1"/>
              <a:t>if</a:t>
            </a:r>
            <a:r>
              <a:rPr lang="de-DE" dirty="0"/>
              <a:t> </a:t>
            </a:r>
            <a:r>
              <a:rPr lang="de-DE" dirty="0" err="1"/>
              <a:t>it</a:t>
            </a:r>
            <a:r>
              <a:rPr lang="de-DE" dirty="0"/>
              <a:t> </a:t>
            </a:r>
            <a:r>
              <a:rPr lang="de-DE" dirty="0" err="1"/>
              <a:t>is</a:t>
            </a:r>
            <a:r>
              <a:rPr lang="de-DE" dirty="0"/>
              <a:t> </a:t>
            </a:r>
            <a:r>
              <a:rPr lang="de-DE" dirty="0" err="1"/>
              <a:t>challenging</a:t>
            </a:r>
            <a:r>
              <a:rPr lang="de-DE" dirty="0"/>
              <a:t> </a:t>
            </a:r>
            <a:r>
              <a:rPr lang="de-DE" dirty="0" err="1"/>
              <a:t>to</a:t>
            </a:r>
            <a:r>
              <a:rPr lang="de-DE" dirty="0"/>
              <a:t> </a:t>
            </a:r>
            <a:r>
              <a:rPr lang="de-DE" dirty="0" err="1"/>
              <a:t>generate</a:t>
            </a:r>
            <a:r>
              <a:rPr lang="de-DE" dirty="0"/>
              <a:t> </a:t>
            </a:r>
            <a:r>
              <a:rPr lang="de-DE" dirty="0" err="1"/>
              <a:t>ground</a:t>
            </a:r>
            <a:r>
              <a:rPr lang="de-DE" dirty="0"/>
              <a:t> </a:t>
            </a:r>
            <a:r>
              <a:rPr lang="de-DE" dirty="0" err="1"/>
              <a:t>truth</a:t>
            </a:r>
            <a:r>
              <a:rPr lang="de-DE" dirty="0"/>
              <a:t> </a:t>
            </a:r>
            <a:r>
              <a:rPr lang="de-DE" dirty="0" err="1"/>
              <a:t>data</a:t>
            </a:r>
            <a:endParaRPr lang="de-DE" dirty="0"/>
          </a:p>
          <a:p>
            <a:pPr marL="342900" lvl="0" indent="-342900" algn="l" rtl="0">
              <a:spcBef>
                <a:spcPts val="0"/>
              </a:spcBef>
              <a:spcAft>
                <a:spcPts val="0"/>
              </a:spcAft>
              <a:buFont typeface="Arial" panose="020B0604020202020204" pitchFamily="34" charset="0"/>
              <a:buChar char="•"/>
            </a:pPr>
            <a:r>
              <a:rPr lang="de-DE" dirty="0" err="1"/>
              <a:t>Examples</a:t>
            </a:r>
            <a:r>
              <a:rPr lang="de-DE" dirty="0"/>
              <a:t>:</a:t>
            </a:r>
          </a:p>
          <a:p>
            <a:pPr marL="800100" lvl="1" indent="-342900" algn="l" rtl="0">
              <a:spcBef>
                <a:spcPts val="0"/>
              </a:spcBef>
              <a:spcAft>
                <a:spcPts val="0"/>
              </a:spcAft>
              <a:buFont typeface="Arial" panose="020B0604020202020204" pitchFamily="34" charset="0"/>
              <a:buChar char="•"/>
            </a:pPr>
            <a:r>
              <a:rPr lang="en-US" dirty="0"/>
              <a:t>Robust multi-lane detection and tracking using adaptive threshold and lane classification</a:t>
            </a:r>
          </a:p>
          <a:p>
            <a:pPr marL="800100" marR="0" lvl="1"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dirty="0"/>
              <a:t>Robust lane detection and tracking with RANSAC and Kalman filter: </a:t>
            </a:r>
            <a:r>
              <a:rPr lang="de-DE" dirty="0"/>
              <a:t>„</a:t>
            </a:r>
            <a:r>
              <a:rPr lang="en-US" dirty="0"/>
              <a:t>defining a ground truth for the data is extremely tedious; hence, it is commonly avoided. Consequently, detections were qualitative and based purely on visual inspection by single user”</a:t>
            </a:r>
            <a:endParaRPr lang="de-DE" dirty="0"/>
          </a:p>
          <a:p>
            <a:pPr marL="800100" lvl="1" indent="-342900" algn="l" rtl="0">
              <a:spcBef>
                <a:spcPts val="0"/>
              </a:spcBef>
              <a:spcAft>
                <a:spcPts val="0"/>
              </a:spcAft>
              <a:buFont typeface="Arial" panose="020B0604020202020204" pitchFamily="34" charset="0"/>
              <a:buChar char="•"/>
            </a:pPr>
            <a:endParaRPr lang="de-DE" dirty="0"/>
          </a:p>
        </p:txBody>
      </p:sp>
      <p:sp>
        <p:nvSpPr>
          <p:cNvPr id="219" name="Google Shape;219;g36b3a12114e_2_12:notes">
            <a:extLst>
              <a:ext uri="{FF2B5EF4-FFF2-40B4-BE49-F238E27FC236}">
                <a16:creationId xmlns:a16="http://schemas.microsoft.com/office/drawing/2014/main" id="{286D7FF9-EDBD-9A61-B1E9-38C85DB69A2A}"/>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8197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B7A19BDA-83EE-CDB1-26DC-F81F6A7BC98E}"/>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DBDE9C12-79E1-E731-E0D3-3B66839786FE}"/>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247D066D-C329-6700-29ED-B609B424070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6614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FBFF9082-6855-A1A7-31B2-6CB2B75F56D3}"/>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095A816E-2560-190E-23A6-A5D16301175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F557AE9C-72D2-6024-6CF9-184AD316C06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32057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736FFA00-45EF-A7A4-52E1-BA10EE09D601}"/>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FD6F2F0D-4A47-7E9F-4D95-E3BB01838FC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a:extLst>
              <a:ext uri="{FF2B5EF4-FFF2-40B4-BE49-F238E27FC236}">
                <a16:creationId xmlns:a16="http://schemas.microsoft.com/office/drawing/2014/main" id="{B8F662CE-FB33-1806-A00D-6C243FFC85B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9694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6b65f15935_1_1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835E1CEA-BEB3-BDB2-2B72-CD20D8D446CB}"/>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D6767525-8C24-2FAF-BEBB-E0AA59449A10}"/>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a:extLst>
              <a:ext uri="{FF2B5EF4-FFF2-40B4-BE49-F238E27FC236}">
                <a16:creationId xmlns:a16="http://schemas.microsoft.com/office/drawing/2014/main" id="{3008D931-89AA-2463-EA36-2F406C5AA1FD}"/>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68533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A28F1E3D-27B7-BDE9-5632-0244FB24BFBD}"/>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2DD1EACA-F0AC-9F06-FDCF-5DB109DA2CBE}"/>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a:extLst>
              <a:ext uri="{FF2B5EF4-FFF2-40B4-BE49-F238E27FC236}">
                <a16:creationId xmlns:a16="http://schemas.microsoft.com/office/drawing/2014/main" id="{BC30AD5A-0500-4EBF-F662-0765D4665F00}"/>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77129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6ae8b4110f_0_179: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346" name="Google Shape;346;g36ae8b4110f_0_179: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BDE125EB-37F9-15EB-D8AB-E0630BE5192F}"/>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61D831EF-170F-677F-AED5-C2F1B48C9E41}"/>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57200" lvl="0" indent="-317817" algn="l" rtl="0">
              <a:spcBef>
                <a:spcPts val="0"/>
              </a:spcBef>
              <a:spcAft>
                <a:spcPts val="0"/>
              </a:spcAft>
              <a:buSzPts val="1405"/>
              <a:buChar char="-"/>
            </a:pPr>
            <a:r>
              <a:rPr lang="de-DE" sz="1405"/>
              <a:t>Clustering method -&gt; Hyper parameter tuning </a:t>
            </a:r>
            <a:endParaRPr sz="1405"/>
          </a:p>
          <a:p>
            <a:pPr marL="457200" lvl="0" indent="-317817" algn="l" rtl="0">
              <a:spcBef>
                <a:spcPts val="0"/>
              </a:spcBef>
              <a:spcAft>
                <a:spcPts val="0"/>
              </a:spcAft>
              <a:buSzPts val="1405"/>
              <a:buChar char="-"/>
            </a:pPr>
            <a:r>
              <a:rPr lang="de-DE" sz="1405"/>
              <a:t>Autoencoder -&gt; </a:t>
            </a:r>
            <a:endParaRPr sz="1405"/>
          </a:p>
          <a:p>
            <a:pPr marL="457200" lvl="0" indent="-317817" algn="l" rtl="0">
              <a:spcBef>
                <a:spcPts val="0"/>
              </a:spcBef>
              <a:spcAft>
                <a:spcPts val="0"/>
              </a:spcAft>
              <a:buSzPts val="1405"/>
              <a:buChar char="-"/>
            </a:pPr>
            <a:r>
              <a:rPr lang="de-DE" sz="1405"/>
              <a:t>Pseudo labels for evaluation for each approach </a:t>
            </a:r>
            <a:endParaRPr sz="1405"/>
          </a:p>
          <a:p>
            <a:pPr marL="457200" lvl="0" indent="-317817" algn="l" rtl="0">
              <a:spcBef>
                <a:spcPts val="0"/>
              </a:spcBef>
              <a:spcAft>
                <a:spcPts val="0"/>
              </a:spcAft>
              <a:buSzPts val="1405"/>
              <a:buChar char="-"/>
            </a:pPr>
            <a:r>
              <a:rPr lang="de-DE" sz="1405"/>
              <a:t>Considering efficiency and computational cost when evaluating</a:t>
            </a:r>
            <a:endParaRPr sz="1405"/>
          </a:p>
        </p:txBody>
      </p:sp>
      <p:sp>
        <p:nvSpPr>
          <p:cNvPr id="338" name="Google Shape;338;g36b65f15935_1_10:notes">
            <a:extLst>
              <a:ext uri="{FF2B5EF4-FFF2-40B4-BE49-F238E27FC236}">
                <a16:creationId xmlns:a16="http://schemas.microsoft.com/office/drawing/2014/main" id="{9AA95FA2-5EF4-EA30-75CD-858698587F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00349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D3FBBBF4-70CD-BFB5-CA98-4F82325F8A53}"/>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72C287E8-2EFC-A2C7-3A48-AE4EE8A8AE0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57200" lvl="0" indent="-317817" algn="l" rtl="0">
              <a:spcBef>
                <a:spcPts val="0"/>
              </a:spcBef>
              <a:spcAft>
                <a:spcPts val="0"/>
              </a:spcAft>
              <a:buSzPts val="1405"/>
              <a:buChar char="-"/>
            </a:pPr>
            <a:r>
              <a:rPr lang="de-DE" sz="1405"/>
              <a:t>Clustering method -&gt; Hyper parameter tuning </a:t>
            </a:r>
            <a:endParaRPr sz="1405"/>
          </a:p>
          <a:p>
            <a:pPr marL="457200" lvl="0" indent="-317817" algn="l" rtl="0">
              <a:spcBef>
                <a:spcPts val="0"/>
              </a:spcBef>
              <a:spcAft>
                <a:spcPts val="0"/>
              </a:spcAft>
              <a:buSzPts val="1405"/>
              <a:buChar char="-"/>
            </a:pPr>
            <a:r>
              <a:rPr lang="de-DE" sz="1405"/>
              <a:t>Autoencoder -&gt; </a:t>
            </a:r>
            <a:endParaRPr sz="1405"/>
          </a:p>
          <a:p>
            <a:pPr marL="457200" lvl="0" indent="-317817" algn="l" rtl="0">
              <a:spcBef>
                <a:spcPts val="0"/>
              </a:spcBef>
              <a:spcAft>
                <a:spcPts val="0"/>
              </a:spcAft>
              <a:buSzPts val="1405"/>
              <a:buChar char="-"/>
            </a:pPr>
            <a:r>
              <a:rPr lang="de-DE" sz="1405"/>
              <a:t>Pseudo labels for evaluation for each approach </a:t>
            </a:r>
            <a:endParaRPr sz="1405"/>
          </a:p>
          <a:p>
            <a:pPr marL="457200" lvl="0" indent="-317817" algn="l" rtl="0">
              <a:spcBef>
                <a:spcPts val="0"/>
              </a:spcBef>
              <a:spcAft>
                <a:spcPts val="0"/>
              </a:spcAft>
              <a:buSzPts val="1405"/>
              <a:buChar char="-"/>
            </a:pPr>
            <a:r>
              <a:rPr lang="de-DE" sz="1405"/>
              <a:t>Considering efficiency and computational cost when evaluating</a:t>
            </a:r>
            <a:endParaRPr sz="1405"/>
          </a:p>
        </p:txBody>
      </p:sp>
      <p:sp>
        <p:nvSpPr>
          <p:cNvPr id="338" name="Google Shape;338;g36b65f15935_1_10:notes">
            <a:extLst>
              <a:ext uri="{FF2B5EF4-FFF2-40B4-BE49-F238E27FC236}">
                <a16:creationId xmlns:a16="http://schemas.microsoft.com/office/drawing/2014/main" id="{D9E4B2D1-83B2-1D3B-3DD8-11B3ACB3064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096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6b3a12114e_2_12: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Automated production processes are industry standards</a:t>
            </a:r>
            <a:endParaRPr lang="en-US" sz="2000" noProof="0" dirty="0">
              <a:latin typeface="Calibri" panose="020F0502020204030204" pitchFamily="34" charset="0"/>
              <a:ea typeface="Calibri" panose="020F0502020204030204" pitchFamily="34" charset="0"/>
              <a:cs typeface="Calibri" panose="020F0502020204030204" pitchFamily="34" charset="0"/>
            </a:endParaRPr>
          </a:p>
          <a:p>
            <a:pPr marL="342900" lvl="0" indent="-342900" algn="l" rtl="0">
              <a:spcBef>
                <a:spcPts val="0"/>
              </a:spcBef>
              <a:spcAft>
                <a:spcPts val="0"/>
              </a:spcAft>
              <a:buFont typeface="Arial" panose="020B0604020202020204" pitchFamily="34" charset="0"/>
              <a:buChar char="•"/>
            </a:pPr>
            <a:r>
              <a:rPr lang="en-US" sz="2000" noProof="0" dirty="0">
                <a:latin typeface="Calibri" panose="020F0502020204030204" pitchFamily="34" charset="0"/>
                <a:ea typeface="Calibri" panose="020F0502020204030204" pitchFamily="34" charset="0"/>
                <a:cs typeface="Calibri" panose="020F0502020204030204" pitchFamily="34" charset="0"/>
              </a:rPr>
              <a:t>Energy efficiency and machine longevity a</a:t>
            </a: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ffect on environmental and economic performance</a:t>
            </a:r>
          </a:p>
          <a:p>
            <a:pPr marL="342900" lvl="0" indent="-342900" algn="l" rtl="0">
              <a:spcBef>
                <a:spcPts val="0"/>
              </a:spcBef>
              <a:spcAft>
                <a:spcPts val="0"/>
              </a:spcAft>
              <a:buFont typeface="Arial" panose="020B0604020202020204" pitchFamily="34" charset="0"/>
              <a:buChar char="•"/>
            </a:pPr>
            <a:endParaRPr lang="en-US" sz="2000" dirty="0"/>
          </a:p>
          <a:p>
            <a:pPr marL="342900" lvl="0" indent="-342900" algn="l" rtl="0">
              <a:spcBef>
                <a:spcPts val="0"/>
              </a:spcBef>
              <a:spcAft>
                <a:spcPts val="0"/>
              </a:spcAft>
              <a:buFont typeface="Arial" panose="020B0604020202020204" pitchFamily="34" charset="0"/>
              <a:buChar char="•"/>
            </a:pPr>
            <a:r>
              <a:rPr lang="en-US" sz="2000" dirty="0"/>
              <a:t>A milling machine is a tool that uses rotating cutting bits to remove material from a workpiece, shaping it into precise dimensions and features</a:t>
            </a:r>
          </a:p>
          <a:p>
            <a:pPr marL="342900" lvl="0" indent="-342900" algn="l" rtl="0">
              <a:spcBef>
                <a:spcPts val="0"/>
              </a:spcBef>
              <a:spcAft>
                <a:spcPts val="0"/>
              </a:spcAft>
              <a:buFont typeface="Arial" panose="020B0604020202020204" pitchFamily="34" charset="0"/>
              <a:buChar char="•"/>
            </a:pPr>
            <a:r>
              <a:rPr lang="en-US" sz="2000" dirty="0"/>
              <a:t>A CNC (Computer Numerical Control) machine automates this process by following programmed instructions, allowing for highly accurate and repeatable machining of complex parts</a:t>
            </a:r>
            <a:endPar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219" name="Google Shape;219;g36b3a12114e_2_12: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6b7a2f1fd2_1_1: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355" name="Google Shape;355;g36b7a2f1fd2_1_1: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6b3a12114e_2_35: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30" name="Google Shape;230;g36b3a12114e_2_35: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6c2988baa0_0_38: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38" name="Google Shape;238;g36c2988baa0_0_38: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6b3cdc49be_0_7: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228600" algn="l" rtl="0">
              <a:lnSpc>
                <a:spcPct val="115000"/>
              </a:lnSpc>
              <a:spcBef>
                <a:spcPts val="1200"/>
              </a:spcBef>
              <a:spcAft>
                <a:spcPts val="1200"/>
              </a:spcAft>
              <a:buNone/>
            </a:pPr>
            <a:r>
              <a:rPr lang="de-DE" sz="1000">
                <a:latin typeface="Arial"/>
                <a:ea typeface="Arial"/>
                <a:cs typeface="Arial"/>
                <a:sym typeface="Arial"/>
              </a:rPr>
              <a:t>·         The </a:t>
            </a:r>
            <a:r>
              <a:rPr lang="de-DE" sz="1000" i="1">
                <a:latin typeface="Arial"/>
                <a:ea typeface="Arial"/>
                <a:cs typeface="Arial"/>
                <a:sym typeface="Arial"/>
              </a:rPr>
              <a:t>prominence</a:t>
            </a:r>
            <a:r>
              <a:rPr lang="de-DE" sz="1000">
                <a:latin typeface="Arial"/>
                <a:ea typeface="Arial"/>
                <a:cs typeface="Arial"/>
                <a:sym typeface="Arial"/>
              </a:rPr>
              <a:t> of a peak measures how much the peak stands out due to its intrinsic height and its location relative to other peaks. It's not just how high the peak is, but how independent it is from nearby peaks.</a:t>
            </a:r>
            <a:endParaRPr sz="1000">
              <a:latin typeface="Arial"/>
              <a:ea typeface="Arial"/>
              <a:cs typeface="Arial"/>
              <a:sym typeface="Arial"/>
            </a:endParaRPr>
          </a:p>
        </p:txBody>
      </p:sp>
      <p:sp>
        <p:nvSpPr>
          <p:cNvPr id="254" name="Google Shape;254;g36b3cdc49be_0_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6c2988baa0_1_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r>
              <a:rPr lang="de-DE" sz="1405"/>
              <a:t>Calculates an anomaly score for each data point and checks with a threshold. score is depends on avg path length of an isolated point and average depth of all data points. closer to 1, strong anomaly </a:t>
            </a:r>
            <a:br>
              <a:rPr lang="de-DE" sz="1405"/>
            </a:br>
            <a:br>
              <a:rPr lang="de-DE" sz="1405"/>
            </a:br>
            <a:r>
              <a:rPr lang="de-DE" sz="1405"/>
              <a:t>https://www.youtube.com/watch?v=kN--TRv1UDY</a:t>
            </a:r>
            <a:endParaRPr sz="1405"/>
          </a:p>
          <a:p>
            <a:pPr marL="0" lvl="0" indent="0" algn="l" rtl="0">
              <a:spcBef>
                <a:spcPts val="0"/>
              </a:spcBef>
              <a:spcAft>
                <a:spcPts val="0"/>
              </a:spcAft>
              <a:buNone/>
            </a:pPr>
            <a:endParaRPr sz="1405"/>
          </a:p>
        </p:txBody>
      </p:sp>
      <p:sp>
        <p:nvSpPr>
          <p:cNvPr id="388" name="Google Shape;388;g36c2988baa0_1_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6956F93-4516-CC25-15A1-1B04C6E12745}"/>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93699CDD-20FA-8EE7-0B63-B3E5520F3AD7}"/>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F5DEB40B-20E3-1321-BEA4-AE68DD089B2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85431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6c2988baa0_1_1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lnSpc>
                <a:spcPct val="100000"/>
              </a:lnSpc>
              <a:spcBef>
                <a:spcPts val="3200"/>
              </a:spcBef>
              <a:spcAft>
                <a:spcPts val="0"/>
              </a:spcAft>
              <a:buNone/>
            </a:pPr>
            <a:r>
              <a:rPr lang="de-DE" sz="1000">
                <a:latin typeface="Arial"/>
                <a:ea typeface="Arial"/>
                <a:cs typeface="Arial"/>
                <a:sym typeface="Arial"/>
              </a:rPr>
              <a:t>Encoder: The encoder takes the input data (e.g., an image, a sound clip, or a text document) and compresses it into a lower-dimensional representation, known as the latent space or encoded representation.</a:t>
            </a:r>
            <a:endParaRPr sz="1000">
              <a:latin typeface="Arial"/>
              <a:ea typeface="Arial"/>
              <a:cs typeface="Arial"/>
              <a:sym typeface="Arial"/>
            </a:endParaRPr>
          </a:p>
          <a:p>
            <a:pPr marL="0" lvl="0" indent="0" algn="l" rtl="0">
              <a:lnSpc>
                <a:spcPct val="100000"/>
              </a:lnSpc>
              <a:spcBef>
                <a:spcPts val="1700"/>
              </a:spcBef>
              <a:spcAft>
                <a:spcPts val="0"/>
              </a:spcAft>
              <a:buNone/>
            </a:pPr>
            <a:r>
              <a:rPr lang="de-DE" sz="1000">
                <a:latin typeface="Arial"/>
                <a:ea typeface="Arial"/>
                <a:cs typeface="Arial"/>
                <a:sym typeface="Arial"/>
              </a:rPr>
              <a:t>Decoder: The decoder takes the compressed representation and tries to reconstruct the original input. The goal is to minimize the difference between the original and reconstructed data.</a:t>
            </a:r>
            <a:endParaRPr sz="1000">
              <a:latin typeface="Arial"/>
              <a:ea typeface="Arial"/>
              <a:cs typeface="Arial"/>
              <a:sym typeface="Arial"/>
            </a:endParaRPr>
          </a:p>
          <a:p>
            <a:pPr marL="0" lvl="0" indent="0" algn="l" rtl="0">
              <a:lnSpc>
                <a:spcPct val="100000"/>
              </a:lnSpc>
              <a:spcBef>
                <a:spcPts val="0"/>
              </a:spcBef>
              <a:spcAft>
                <a:spcPts val="0"/>
              </a:spcAft>
              <a:buNone/>
            </a:pPr>
            <a:endParaRPr sz="1000">
              <a:latin typeface="Arial"/>
              <a:ea typeface="Arial"/>
              <a:cs typeface="Arial"/>
              <a:sym typeface="Arial"/>
            </a:endParaRPr>
          </a:p>
          <a:p>
            <a:pPr marL="0" lvl="0" indent="0" algn="l" rtl="0">
              <a:lnSpc>
                <a:spcPct val="158000"/>
              </a:lnSpc>
              <a:spcBef>
                <a:spcPts val="0"/>
              </a:spcBef>
              <a:spcAft>
                <a:spcPts val="0"/>
              </a:spcAft>
              <a:buNone/>
            </a:pPr>
            <a:r>
              <a:rPr lang="de-DE" sz="1000">
                <a:latin typeface="Arial"/>
                <a:ea typeface="Arial"/>
                <a:cs typeface="Arial"/>
                <a:sym typeface="Arial"/>
              </a:rPr>
              <a:t>If the reconstructed output is different from the original input, it can show an anomaly or outlier which makes autoencoders useful for fraud detection and system monitoring.</a:t>
            </a:r>
            <a:endParaRPr sz="1000">
              <a:latin typeface="Arial"/>
              <a:ea typeface="Arial"/>
              <a:cs typeface="Arial"/>
              <a:sym typeface="Arial"/>
            </a:endParaRPr>
          </a:p>
          <a:p>
            <a:pPr marL="0" lvl="0" indent="0" algn="l" rtl="0">
              <a:lnSpc>
                <a:spcPct val="100000"/>
              </a:lnSpc>
              <a:spcBef>
                <a:spcPts val="1800"/>
              </a:spcBef>
              <a:spcAft>
                <a:spcPts val="0"/>
              </a:spcAft>
              <a:buNone/>
            </a:pPr>
            <a:r>
              <a:rPr lang="de-DE" sz="1000">
                <a:latin typeface="Arial"/>
                <a:ea typeface="Arial"/>
                <a:cs typeface="Arial"/>
                <a:sym typeface="Arial"/>
              </a:rPr>
              <a:t>https://towardsdatascience.com/auto-encoder-what-is-it-and-what-is-it-used-for-part-1-3e5c6f017726/</a:t>
            </a:r>
            <a:endParaRPr sz="1000">
              <a:latin typeface="Arial"/>
              <a:ea typeface="Arial"/>
              <a:cs typeface="Arial"/>
              <a:sym typeface="Arial"/>
            </a:endParaRPr>
          </a:p>
        </p:txBody>
      </p:sp>
      <p:sp>
        <p:nvSpPr>
          <p:cNvPr id="397" name="Google Shape;397;g36c2988baa0_1_1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C58B06EA-B2C8-0D6C-AF66-B5EF7B207EA2}"/>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62EFD6FF-89D2-2B9D-DFFB-6CD7EA74307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E3D83751-A8C4-53FE-D987-1A97381D64C1}"/>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3256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DB95033C-C231-A7EF-ED7A-7ACB67E5253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39CA3011-D329-401D-04AA-A0C68839B741}"/>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Important to distinguish between normal power increases (e.g. caused by the tool engaging with material) and abnormal peak anomalies</a:t>
            </a:r>
          </a:p>
          <a:p>
            <a:pPr marL="342900" lvl="0" indent="-342900" algn="l" rtl="0">
              <a:spcBef>
                <a:spcPts val="0"/>
              </a:spcBef>
              <a:spcAft>
                <a:spcPts val="0"/>
              </a:spcAft>
              <a:buFont typeface="Arial" panose="020B0604020202020204" pitchFamily="34" charset="0"/>
              <a:buChar char="•"/>
            </a:pPr>
            <a:endPar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219" name="Google Shape;219;g36b3a12114e_2_12:notes">
            <a:extLst>
              <a:ext uri="{FF2B5EF4-FFF2-40B4-BE49-F238E27FC236}">
                <a16:creationId xmlns:a16="http://schemas.microsoft.com/office/drawing/2014/main" id="{071E4B01-E3D6-1200-8A46-2DF72B107E3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871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6b3cdc49be_0_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Use Case: Milling Machine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200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The information can then be used to find errors in the G-Code</a:t>
            </a:r>
            <a:endParaRPr lang="en-US" sz="2000" noProof="0" dirty="0"/>
          </a:p>
          <a:p>
            <a:pPr marL="0" lvl="0" indent="0" algn="l" rtl="0">
              <a:spcBef>
                <a:spcPts val="0"/>
              </a:spcBef>
              <a:spcAft>
                <a:spcPts val="0"/>
              </a:spcAft>
              <a:buNone/>
            </a:pPr>
            <a:endParaRPr dirty="0"/>
          </a:p>
        </p:txBody>
      </p:sp>
      <p:sp>
        <p:nvSpPr>
          <p:cNvPr id="200" name="Google Shape;200;g36b3cdc49be_0_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21260CD-0893-2A37-FD8F-3343EEB4251A}"/>
            </a:ext>
          </a:extLst>
        </p:cNvPr>
        <p:cNvGrpSpPr/>
        <p:nvPr/>
      </p:nvGrpSpPr>
      <p:grpSpPr>
        <a:xfrm>
          <a:off x="0" y="0"/>
          <a:ext cx="0" cy="0"/>
          <a:chOff x="0" y="0"/>
          <a:chExt cx="0" cy="0"/>
        </a:xfrm>
      </p:grpSpPr>
      <p:sp>
        <p:nvSpPr>
          <p:cNvPr id="199" name="Google Shape;199;g36b3cdc49be_0_0:notes">
            <a:extLst>
              <a:ext uri="{FF2B5EF4-FFF2-40B4-BE49-F238E27FC236}">
                <a16:creationId xmlns:a16="http://schemas.microsoft.com/office/drawing/2014/main" id="{38DC44A6-D347-67FE-EF05-01E9184AC10A}"/>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en-US" noProof="0" dirty="0"/>
              <a:t>Peaks can have different shapes and widths</a:t>
            </a:r>
          </a:p>
        </p:txBody>
      </p:sp>
      <p:sp>
        <p:nvSpPr>
          <p:cNvPr id="200" name="Google Shape;200;g36b3cdc49be_0_0:notes">
            <a:extLst>
              <a:ext uri="{FF2B5EF4-FFF2-40B4-BE49-F238E27FC236}">
                <a16:creationId xmlns:a16="http://schemas.microsoft.com/office/drawing/2014/main" id="{07974886-7FB9-38A2-8167-EAFD7492927C}"/>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4415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F1702D32-28C3-D4A9-C01F-927F7FEAE369}"/>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4638A19A-73D1-85C7-FF08-858AD3108EC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F8341836-5C5E-CAEA-6031-7B6A5BCB5B5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4229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A638E20F-92C0-7888-E933-2AF0EB8B5E8C}"/>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82FDCC03-EDEB-9B49-08FC-B47BE159B5E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Linear methods assume a linear relationship or operate via linear operations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Nonlinear methods model complex, nonlinear relationships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Univariate methods analyze one time series at a time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Multivariate methods can consider multiple dimensions/features simultaneously</a:t>
            </a:r>
          </a:p>
        </p:txBody>
      </p:sp>
      <p:sp>
        <p:nvSpPr>
          <p:cNvPr id="219" name="Google Shape;219;g36b3a12114e_2_12:notes">
            <a:extLst>
              <a:ext uri="{FF2B5EF4-FFF2-40B4-BE49-F238E27FC236}">
                <a16:creationId xmlns:a16="http://schemas.microsoft.com/office/drawing/2014/main" id="{A39EB753-003C-7C75-8A5A-9BF6AA5D693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9729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6"/>
        <p:cNvGrpSpPr/>
        <p:nvPr/>
      </p:nvGrpSpPr>
      <p:grpSpPr>
        <a:xfrm>
          <a:off x="0" y="0"/>
          <a:ext cx="0" cy="0"/>
          <a:chOff x="0" y="0"/>
          <a:chExt cx="0" cy="0"/>
        </a:xfrm>
      </p:grpSpPr>
      <p:sp>
        <p:nvSpPr>
          <p:cNvPr id="17" name="Google Shape;17;p2"/>
          <p:cNvSpPr/>
          <p:nvPr/>
        </p:nvSpPr>
        <p:spPr>
          <a:xfrm>
            <a:off x="0" y="0"/>
            <a:ext cx="9144000" cy="2000196"/>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b="0" i="0" u="none" strike="noStrike" cap="none">
              <a:solidFill>
                <a:schemeClr val="lt1"/>
              </a:solidFill>
              <a:latin typeface="Arial"/>
              <a:ea typeface="Arial"/>
              <a:cs typeface="Arial"/>
              <a:sym typeface="Arial"/>
            </a:endParaRPr>
          </a:p>
        </p:txBody>
      </p:sp>
      <p:pic>
        <p:nvPicPr>
          <p:cNvPr id="18" name="Google Shape;18;p2" descr="A close-up of a person's face&#10;&#10;Description automatically generated with medium confidence"/>
          <p:cNvPicPr preferRelativeResize="0"/>
          <p:nvPr/>
        </p:nvPicPr>
        <p:blipFill rotWithShape="1">
          <a:blip r:embed="rId2">
            <a:alphaModFix/>
          </a:blip>
          <a:srcRect/>
          <a:stretch/>
        </p:blipFill>
        <p:spPr>
          <a:xfrm>
            <a:off x="6797495" y="-770"/>
            <a:ext cx="2346506" cy="2000964"/>
          </a:xfrm>
          <a:prstGeom prst="rect">
            <a:avLst/>
          </a:prstGeom>
          <a:noFill/>
          <a:ln>
            <a:noFill/>
          </a:ln>
        </p:spPr>
      </p:pic>
      <p:pic>
        <p:nvPicPr>
          <p:cNvPr id="19" name="Google Shape;19;p2" descr="Text&#10;&#10;Description automatically generated with medium confidence"/>
          <p:cNvPicPr preferRelativeResize="0"/>
          <p:nvPr/>
        </p:nvPicPr>
        <p:blipFill rotWithShape="1">
          <a:blip r:embed="rId3">
            <a:alphaModFix/>
          </a:blip>
          <a:srcRect/>
          <a:stretch/>
        </p:blipFill>
        <p:spPr>
          <a:xfrm>
            <a:off x="800176" y="171445"/>
            <a:ext cx="1816680" cy="628633"/>
          </a:xfrm>
          <a:prstGeom prst="rect">
            <a:avLst/>
          </a:prstGeom>
          <a:noFill/>
          <a:ln>
            <a:noFill/>
          </a:ln>
        </p:spPr>
      </p:pic>
      <p:sp>
        <p:nvSpPr>
          <p:cNvPr id="20" name="Google Shape;20;p2"/>
          <p:cNvSpPr txBox="1">
            <a:spLocks noGrp="1"/>
          </p:cNvSpPr>
          <p:nvPr>
            <p:ph type="subTitle" idx="1"/>
          </p:nvPr>
        </p:nvSpPr>
        <p:spPr>
          <a:xfrm>
            <a:off x="800176" y="1511499"/>
            <a:ext cx="6858001" cy="373659"/>
          </a:xfrm>
          <a:prstGeom prst="rect">
            <a:avLst/>
          </a:prstGeom>
          <a:noFill/>
          <a:ln>
            <a:noFill/>
          </a:ln>
        </p:spPr>
        <p:txBody>
          <a:bodyPr spcFirstLastPara="1" wrap="square" lIns="0" tIns="0" rIns="91425" bIns="45700" anchor="t" anchorCtr="0">
            <a:normAutofit/>
          </a:bodyPr>
          <a:lstStyle>
            <a:lvl1pPr lvl="0" algn="l">
              <a:lnSpc>
                <a:spcPct val="90000"/>
              </a:lnSpc>
              <a:spcBef>
                <a:spcPts val="749"/>
              </a:spcBef>
              <a:spcAft>
                <a:spcPts val="0"/>
              </a:spcAft>
              <a:buSzPts val="1746"/>
              <a:buNone/>
              <a:defRPr sz="1745" b="1">
                <a:solidFill>
                  <a:schemeClr val="lt1"/>
                </a:solidFill>
                <a:latin typeface="Arial"/>
                <a:ea typeface="Arial"/>
                <a:cs typeface="Arial"/>
                <a:sym typeface="Arial"/>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49"/>
              <a:buNone/>
              <a:defRPr sz="1349"/>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1" name="Google Shape;21;p2"/>
          <p:cNvSpPr txBox="1">
            <a:spLocks noGrp="1"/>
          </p:cNvSpPr>
          <p:nvPr>
            <p:ph type="ctrTitle"/>
          </p:nvPr>
        </p:nvSpPr>
        <p:spPr>
          <a:xfrm>
            <a:off x="800176" y="1113959"/>
            <a:ext cx="6858001" cy="397539"/>
          </a:xfrm>
          <a:prstGeom prst="rect">
            <a:avLst/>
          </a:prstGeom>
          <a:noFill/>
          <a:ln>
            <a:noFill/>
          </a:ln>
        </p:spPr>
        <p:txBody>
          <a:bodyPr spcFirstLastPara="1" wrap="square" lIns="0" tIns="0" rIns="91425" bIns="0" anchor="t" anchorCtr="0">
            <a:normAutofit/>
          </a:bodyPr>
          <a:lstStyle>
            <a:lvl1pPr lvl="0" algn="l">
              <a:lnSpc>
                <a:spcPct val="90000"/>
              </a:lnSpc>
              <a:spcBef>
                <a:spcPts val="0"/>
              </a:spcBef>
              <a:spcAft>
                <a:spcPts val="0"/>
              </a:spcAft>
              <a:buClr>
                <a:schemeClr val="lt1"/>
              </a:buClr>
              <a:buSzPts val="2223"/>
              <a:buFont typeface="Arial"/>
              <a:buNone/>
              <a:defRPr sz="2223"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2" name="Google Shape;22;p2" descr="Logo&#10;&#10;Description automatically generated"/>
          <p:cNvPicPr preferRelativeResize="0"/>
          <p:nvPr/>
        </p:nvPicPr>
        <p:blipFill rotWithShape="1">
          <a:blip r:embed="rId4">
            <a:alphaModFix/>
          </a:blip>
          <a:srcRect/>
          <a:stretch/>
        </p:blipFill>
        <p:spPr>
          <a:xfrm>
            <a:off x="5715546" y="3314611"/>
            <a:ext cx="2857773" cy="143549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70"/>
        <p:cNvGrpSpPr/>
        <p:nvPr/>
      </p:nvGrpSpPr>
      <p:grpSpPr>
        <a:xfrm>
          <a:off x="0" y="0"/>
          <a:ext cx="0" cy="0"/>
          <a:chOff x="0" y="0"/>
          <a:chExt cx="0" cy="0"/>
        </a:xfrm>
      </p:grpSpPr>
      <p:sp>
        <p:nvSpPr>
          <p:cNvPr id="171" name="Google Shape;171;p11"/>
          <p:cNvSpPr>
            <a:spLocks noGrp="1"/>
          </p:cNvSpPr>
          <p:nvPr>
            <p:ph type="pic" idx="2"/>
          </p:nvPr>
        </p:nvSpPr>
        <p:spPr>
          <a:xfrm>
            <a:off x="3887390" y="740570"/>
            <a:ext cx="4629151" cy="3655219"/>
          </a:xfrm>
          <a:prstGeom prst="rect">
            <a:avLst/>
          </a:prstGeom>
          <a:noFill/>
          <a:ln>
            <a:noFill/>
          </a:ln>
        </p:spPr>
      </p:sp>
      <p:sp>
        <p:nvSpPr>
          <p:cNvPr id="172" name="Google Shape;172;p11"/>
          <p:cNvSpPr txBox="1">
            <a:spLocks noGrp="1"/>
          </p:cNvSpPr>
          <p:nvPr>
            <p:ph type="body" idx="1"/>
          </p:nvPr>
        </p:nvSpPr>
        <p:spPr>
          <a:xfrm>
            <a:off x="629842" y="1543051"/>
            <a:ext cx="2949177" cy="22923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49"/>
              </a:spcBef>
              <a:spcAft>
                <a:spcPts val="0"/>
              </a:spcAft>
              <a:buSzPts val="1200"/>
              <a:buNone/>
              <a:defRPr sz="1200"/>
            </a:lvl1pPr>
            <a:lvl2pPr marL="914400" lvl="1" indent="-228600" algn="l">
              <a:lnSpc>
                <a:spcPct val="90000"/>
              </a:lnSpc>
              <a:spcBef>
                <a:spcPts val="375"/>
              </a:spcBef>
              <a:spcAft>
                <a:spcPts val="0"/>
              </a:spcAft>
              <a:buSzPts val="1049"/>
              <a:buNone/>
              <a:defRPr sz="1049"/>
            </a:lvl2pPr>
            <a:lvl3pPr marL="1371600" lvl="2" indent="-228600" algn="l">
              <a:lnSpc>
                <a:spcPct val="90000"/>
              </a:lnSpc>
              <a:spcBef>
                <a:spcPts val="375"/>
              </a:spcBef>
              <a:spcAft>
                <a:spcPts val="0"/>
              </a:spcAft>
              <a:buSzPts val="900"/>
              <a:buNone/>
              <a:defRPr sz="900"/>
            </a:lvl3pPr>
            <a:lvl4pPr marL="1828800" lvl="3" indent="-228600" algn="l">
              <a:lnSpc>
                <a:spcPct val="90000"/>
              </a:lnSpc>
              <a:spcBef>
                <a:spcPts val="375"/>
              </a:spcBef>
              <a:spcAft>
                <a:spcPts val="0"/>
              </a:spcAft>
              <a:buSzPts val="749"/>
              <a:buNone/>
              <a:defRPr sz="749"/>
            </a:lvl4pPr>
            <a:lvl5pPr marL="2286000" lvl="4" indent="-228600" algn="l">
              <a:lnSpc>
                <a:spcPct val="90000"/>
              </a:lnSpc>
              <a:spcBef>
                <a:spcPts val="375"/>
              </a:spcBef>
              <a:spcAft>
                <a:spcPts val="0"/>
              </a:spcAft>
              <a:buSzPts val="749"/>
              <a:buNone/>
              <a:defRPr sz="749"/>
            </a:lvl5pPr>
            <a:lvl6pPr marL="2743200" lvl="5" indent="-228600" algn="l">
              <a:lnSpc>
                <a:spcPct val="90000"/>
              </a:lnSpc>
              <a:spcBef>
                <a:spcPts val="375"/>
              </a:spcBef>
              <a:spcAft>
                <a:spcPts val="0"/>
              </a:spcAft>
              <a:buClr>
                <a:schemeClr val="dk1"/>
              </a:buClr>
              <a:buSzPts val="749"/>
              <a:buNone/>
              <a:defRPr sz="749"/>
            </a:lvl6pPr>
            <a:lvl7pPr marL="3200400" lvl="6" indent="-228600" algn="l">
              <a:lnSpc>
                <a:spcPct val="90000"/>
              </a:lnSpc>
              <a:spcBef>
                <a:spcPts val="375"/>
              </a:spcBef>
              <a:spcAft>
                <a:spcPts val="0"/>
              </a:spcAft>
              <a:buClr>
                <a:schemeClr val="dk1"/>
              </a:buClr>
              <a:buSzPts val="749"/>
              <a:buNone/>
              <a:defRPr sz="749"/>
            </a:lvl7pPr>
            <a:lvl8pPr marL="3657600" lvl="7" indent="-228600" algn="l">
              <a:lnSpc>
                <a:spcPct val="90000"/>
              </a:lnSpc>
              <a:spcBef>
                <a:spcPts val="375"/>
              </a:spcBef>
              <a:spcAft>
                <a:spcPts val="0"/>
              </a:spcAft>
              <a:buClr>
                <a:schemeClr val="dk1"/>
              </a:buClr>
              <a:buSzPts val="749"/>
              <a:buNone/>
              <a:defRPr sz="749"/>
            </a:lvl8pPr>
            <a:lvl9pPr marL="4114800" lvl="8" indent="-228600" algn="l">
              <a:lnSpc>
                <a:spcPct val="90000"/>
              </a:lnSpc>
              <a:spcBef>
                <a:spcPts val="375"/>
              </a:spcBef>
              <a:spcAft>
                <a:spcPts val="0"/>
              </a:spcAft>
              <a:buClr>
                <a:schemeClr val="dk1"/>
              </a:buClr>
              <a:buSzPts val="749"/>
              <a:buNone/>
              <a:defRPr sz="749"/>
            </a:lvl9pPr>
          </a:lstStyle>
          <a:p>
            <a:endParaRPr/>
          </a:p>
        </p:txBody>
      </p:sp>
      <p:sp>
        <p:nvSpPr>
          <p:cNvPr id="173" name="Google Shape;173;p11"/>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11"/>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
        <p:nvSpPr>
          <p:cNvPr id="175" name="Google Shape;175;p11"/>
          <p:cNvSpPr txBox="1"/>
          <p:nvPr/>
        </p:nvSpPr>
        <p:spPr>
          <a:xfrm>
            <a:off x="0" y="2"/>
            <a:ext cx="5746505" cy="520146"/>
          </a:xfrm>
          <a:prstGeom prst="rect">
            <a:avLst/>
          </a:prstGeom>
          <a:noFill/>
          <a:ln>
            <a:noFill/>
          </a:ln>
        </p:spPr>
        <p:txBody>
          <a:bodyPr spcFirstLastPara="1" wrap="square" lIns="144000" tIns="0" rIns="91425" bIns="0" anchor="ctr" anchorCtr="0">
            <a:noAutofit/>
          </a:bodyPr>
          <a:lstStyle/>
          <a:p>
            <a:pPr marL="0" marR="0" lvl="0" indent="0" algn="l" rtl="0">
              <a:lnSpc>
                <a:spcPct val="90000"/>
              </a:lnSpc>
              <a:spcBef>
                <a:spcPts val="0"/>
              </a:spcBef>
              <a:spcAft>
                <a:spcPts val="0"/>
              </a:spcAft>
              <a:buClr>
                <a:srgbClr val="0068B4"/>
              </a:buClr>
              <a:buSzPts val="1889"/>
              <a:buFont typeface="Arial"/>
              <a:buNone/>
            </a:pPr>
            <a:r>
              <a:rPr lang="de-DE" sz="1889" b="1">
                <a:solidFill>
                  <a:srgbClr val="0068B4"/>
                </a:solidFill>
                <a:latin typeface="Arial"/>
                <a:ea typeface="Arial"/>
                <a:cs typeface="Arial"/>
                <a:sym typeface="Arial"/>
              </a:rPr>
              <a:t>Click to edit Master title style</a:t>
            </a:r>
            <a:endParaRPr sz="1889" b="1">
              <a:solidFill>
                <a:srgbClr val="0068B4"/>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6"/>
        <p:cNvGrpSpPr/>
        <p:nvPr/>
      </p:nvGrpSpPr>
      <p:grpSpPr>
        <a:xfrm>
          <a:off x="0" y="0"/>
          <a:ext cx="0" cy="0"/>
          <a:chOff x="0" y="0"/>
          <a:chExt cx="0" cy="0"/>
        </a:xfrm>
      </p:grpSpPr>
      <p:sp>
        <p:nvSpPr>
          <p:cNvPr id="177" name="Google Shape;177;p12"/>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12"/>
          <p:cNvSpPr txBox="1">
            <a:spLocks noGrp="1"/>
          </p:cNvSpPr>
          <p:nvPr>
            <p:ph type="body" idx="1"/>
          </p:nvPr>
        </p:nvSpPr>
        <p:spPr>
          <a:xfrm rot="5400000">
            <a:off x="2686192" y="-1184309"/>
            <a:ext cx="3263503" cy="78867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9" name="Google Shape;179;p12"/>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12"/>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
        <p:cNvGrpSpPr/>
        <p:nvPr/>
      </p:nvGrpSpPr>
      <p:grpSpPr>
        <a:xfrm>
          <a:off x="0" y="0"/>
          <a:ext cx="0" cy="0"/>
          <a:chOff x="0" y="0"/>
          <a:chExt cx="0" cy="0"/>
        </a:xfrm>
      </p:grpSpPr>
      <p:sp>
        <p:nvSpPr>
          <p:cNvPr id="25" name="Google Shape;25;p3"/>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atin typeface="+mj-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6" name="Google Shape;26;p3"/>
          <p:cNvSpPr txBox="1">
            <a:spLocks noGrp="1"/>
          </p:cNvSpPr>
          <p:nvPr>
            <p:ph type="body" idx="1"/>
          </p:nvPr>
        </p:nvSpPr>
        <p:spPr>
          <a:xfrm>
            <a:off x="374593" y="1127290"/>
            <a:ext cx="7886701"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atin typeface="+mn-lt"/>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7" name="Google Shape;27;p3"/>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15302129-6EC3-7B00-3BA5-EE00638B84C5}"/>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719999" y="2772000"/>
            <a:ext cx="7704000" cy="1008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68B4"/>
              </a:buClr>
              <a:buSzPts val="2540"/>
              <a:buFont typeface="Arial"/>
              <a:buNone/>
              <a:defRPr sz="2540" b="1" cap="none">
                <a:solidFill>
                  <a:srgbClr val="0068B4"/>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720000" y="1537200"/>
            <a:ext cx="7704000" cy="1125140"/>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749"/>
              </a:spcBef>
              <a:spcAft>
                <a:spcPts val="0"/>
              </a:spcAft>
              <a:buSzPts val="1746"/>
              <a:buNone/>
              <a:defRPr sz="1745" b="0">
                <a:solidFill>
                  <a:schemeClr val="dk1"/>
                </a:solidFill>
                <a:latin typeface="Arial"/>
                <a:ea typeface="Arial"/>
                <a:cs typeface="Arial"/>
                <a:sym typeface="Arial"/>
              </a:defRPr>
            </a:lvl1pPr>
            <a:lvl2pPr marL="914400" lvl="1" indent="-228600" algn="l">
              <a:lnSpc>
                <a:spcPct val="90000"/>
              </a:lnSpc>
              <a:spcBef>
                <a:spcPts val="375"/>
              </a:spcBef>
              <a:spcAft>
                <a:spcPts val="0"/>
              </a:spcAft>
              <a:buSzPts val="1500"/>
              <a:buNone/>
              <a:defRPr sz="1500">
                <a:solidFill>
                  <a:srgbClr val="888888"/>
                </a:solidFill>
              </a:defRPr>
            </a:lvl2pPr>
            <a:lvl3pPr marL="1371600" lvl="2" indent="-228600" algn="l">
              <a:lnSpc>
                <a:spcPct val="90000"/>
              </a:lnSpc>
              <a:spcBef>
                <a:spcPts val="375"/>
              </a:spcBef>
              <a:spcAft>
                <a:spcPts val="0"/>
              </a:spcAft>
              <a:buSzPts val="1349"/>
              <a:buNone/>
              <a:defRPr sz="1349">
                <a:solidFill>
                  <a:srgbClr val="888888"/>
                </a:solidFill>
              </a:defRPr>
            </a:lvl3pPr>
            <a:lvl4pPr marL="1828800" lvl="3" indent="-228600" algn="l">
              <a:lnSpc>
                <a:spcPct val="90000"/>
              </a:lnSpc>
              <a:spcBef>
                <a:spcPts val="375"/>
              </a:spcBef>
              <a:spcAft>
                <a:spcPts val="0"/>
              </a:spcAft>
              <a:buSzPts val="1200"/>
              <a:buNone/>
              <a:defRPr sz="1200">
                <a:solidFill>
                  <a:srgbClr val="888888"/>
                </a:solidFill>
              </a:defRPr>
            </a:lvl4pPr>
            <a:lvl5pPr marL="2286000" lvl="4" indent="-228600" algn="l">
              <a:lnSpc>
                <a:spcPct val="90000"/>
              </a:lnSpc>
              <a:spcBef>
                <a:spcPts val="375"/>
              </a:spcBef>
              <a:spcAft>
                <a:spcPts val="0"/>
              </a:spcAft>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1" name="Google Shape;31;p4"/>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a:solidFill>
                <a:schemeClr val="lt1"/>
              </a:solidFill>
              <a:latin typeface="Arial"/>
              <a:ea typeface="Arial"/>
              <a:cs typeface="Arial"/>
              <a:sym typeface="Arial"/>
            </a:endParaRPr>
          </a:p>
        </p:txBody>
      </p:sp>
      <p:sp>
        <p:nvSpPr>
          <p:cNvPr id="32" name="Google Shape;32;p4"/>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sz="794" b="1">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3B8D03DE-8003-ED3B-49C8-F7DC2CBDF9DA}"/>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andwritten Notes">
  <p:cSld name="Handwritten Notes">
    <p:spTree>
      <p:nvGrpSpPr>
        <p:cNvPr id="1" name="Shape 34"/>
        <p:cNvGrpSpPr/>
        <p:nvPr/>
      </p:nvGrpSpPr>
      <p:grpSpPr>
        <a:xfrm>
          <a:off x="0" y="0"/>
          <a:ext cx="0" cy="0"/>
          <a:chOff x="0" y="0"/>
          <a:chExt cx="0" cy="0"/>
        </a:xfrm>
      </p:grpSpPr>
      <p:sp>
        <p:nvSpPr>
          <p:cNvPr id="35" name="Google Shape;35;p5"/>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a:solidFill>
                <a:schemeClr val="lt1"/>
              </a:solidFill>
              <a:latin typeface="Arial"/>
              <a:ea typeface="Arial"/>
              <a:cs typeface="Arial"/>
              <a:sym typeface="Arial"/>
            </a:endParaRPr>
          </a:p>
        </p:txBody>
      </p:sp>
      <p:sp>
        <p:nvSpPr>
          <p:cNvPr id="36" name="Google Shape;36;p5"/>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8" name="Google Shape;38;p5"/>
          <p:cNvGrpSpPr/>
          <p:nvPr/>
        </p:nvGrpSpPr>
        <p:grpSpPr>
          <a:xfrm>
            <a:off x="-1" y="520148"/>
            <a:ext cx="9146192" cy="4451903"/>
            <a:chOff x="-1" y="520148"/>
            <a:chExt cx="9146192" cy="4451903"/>
          </a:xfrm>
        </p:grpSpPr>
        <p:grpSp>
          <p:nvGrpSpPr>
            <p:cNvPr id="39" name="Google Shape;39;p5"/>
            <p:cNvGrpSpPr/>
            <p:nvPr/>
          </p:nvGrpSpPr>
          <p:grpSpPr>
            <a:xfrm>
              <a:off x="-1" y="644540"/>
              <a:ext cx="9146191" cy="3641022"/>
              <a:chOff x="139700" y="1063145"/>
              <a:chExt cx="8890000" cy="3539331"/>
            </a:xfrm>
          </p:grpSpPr>
          <p:cxnSp>
            <p:nvCxnSpPr>
              <p:cNvPr id="40" name="Google Shape;40;p5"/>
              <p:cNvCxnSpPr/>
              <p:nvPr/>
            </p:nvCxnSpPr>
            <p:spPr>
              <a:xfrm>
                <a:off x="139700" y="106314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1" name="Google Shape;41;p5"/>
              <p:cNvCxnSpPr/>
              <p:nvPr/>
            </p:nvCxnSpPr>
            <p:spPr>
              <a:xfrm>
                <a:off x="139700" y="119423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2" name="Google Shape;42;p5"/>
              <p:cNvCxnSpPr/>
              <p:nvPr/>
            </p:nvCxnSpPr>
            <p:spPr>
              <a:xfrm>
                <a:off x="139700" y="132531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3" name="Google Shape;43;p5"/>
              <p:cNvCxnSpPr/>
              <p:nvPr/>
            </p:nvCxnSpPr>
            <p:spPr>
              <a:xfrm>
                <a:off x="139700" y="145640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4" name="Google Shape;44;p5"/>
              <p:cNvCxnSpPr/>
              <p:nvPr/>
            </p:nvCxnSpPr>
            <p:spPr>
              <a:xfrm>
                <a:off x="139700" y="158748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5" name="Google Shape;45;p5"/>
              <p:cNvCxnSpPr/>
              <p:nvPr/>
            </p:nvCxnSpPr>
            <p:spPr>
              <a:xfrm>
                <a:off x="139700" y="171857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6" name="Google Shape;46;p5"/>
              <p:cNvCxnSpPr/>
              <p:nvPr/>
            </p:nvCxnSpPr>
            <p:spPr>
              <a:xfrm>
                <a:off x="139700" y="184966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7" name="Google Shape;47;p5"/>
              <p:cNvCxnSpPr/>
              <p:nvPr/>
            </p:nvCxnSpPr>
            <p:spPr>
              <a:xfrm>
                <a:off x="139700" y="198074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8" name="Google Shape;48;p5"/>
              <p:cNvCxnSpPr/>
              <p:nvPr/>
            </p:nvCxnSpPr>
            <p:spPr>
              <a:xfrm>
                <a:off x="139700" y="211183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9" name="Google Shape;49;p5"/>
              <p:cNvCxnSpPr/>
              <p:nvPr/>
            </p:nvCxnSpPr>
            <p:spPr>
              <a:xfrm>
                <a:off x="139700" y="224291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0" name="Google Shape;50;p5"/>
              <p:cNvCxnSpPr/>
              <p:nvPr/>
            </p:nvCxnSpPr>
            <p:spPr>
              <a:xfrm>
                <a:off x="139700" y="237400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1" name="Google Shape;51;p5"/>
              <p:cNvCxnSpPr/>
              <p:nvPr/>
            </p:nvCxnSpPr>
            <p:spPr>
              <a:xfrm>
                <a:off x="139700" y="250509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2" name="Google Shape;52;p5"/>
              <p:cNvCxnSpPr/>
              <p:nvPr/>
            </p:nvCxnSpPr>
            <p:spPr>
              <a:xfrm>
                <a:off x="139700" y="263617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3" name="Google Shape;53;p5"/>
              <p:cNvCxnSpPr/>
              <p:nvPr/>
            </p:nvCxnSpPr>
            <p:spPr>
              <a:xfrm>
                <a:off x="139700" y="276726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4" name="Google Shape;54;p5"/>
              <p:cNvCxnSpPr/>
              <p:nvPr/>
            </p:nvCxnSpPr>
            <p:spPr>
              <a:xfrm>
                <a:off x="139700" y="289834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5" name="Google Shape;55;p5"/>
              <p:cNvCxnSpPr/>
              <p:nvPr/>
            </p:nvCxnSpPr>
            <p:spPr>
              <a:xfrm>
                <a:off x="139700" y="302943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6" name="Google Shape;56;p5"/>
              <p:cNvCxnSpPr/>
              <p:nvPr/>
            </p:nvCxnSpPr>
            <p:spPr>
              <a:xfrm>
                <a:off x="139700" y="316052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7" name="Google Shape;57;p5"/>
              <p:cNvCxnSpPr/>
              <p:nvPr/>
            </p:nvCxnSpPr>
            <p:spPr>
              <a:xfrm>
                <a:off x="139700" y="329160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8" name="Google Shape;58;p5"/>
              <p:cNvCxnSpPr/>
              <p:nvPr/>
            </p:nvCxnSpPr>
            <p:spPr>
              <a:xfrm>
                <a:off x="139700" y="342269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9" name="Google Shape;59;p5"/>
              <p:cNvCxnSpPr/>
              <p:nvPr/>
            </p:nvCxnSpPr>
            <p:spPr>
              <a:xfrm>
                <a:off x="139700" y="355377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0" name="Google Shape;60;p5"/>
              <p:cNvCxnSpPr/>
              <p:nvPr/>
            </p:nvCxnSpPr>
            <p:spPr>
              <a:xfrm>
                <a:off x="139700" y="368486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1" name="Google Shape;61;p5"/>
              <p:cNvCxnSpPr/>
              <p:nvPr/>
            </p:nvCxnSpPr>
            <p:spPr>
              <a:xfrm>
                <a:off x="139700" y="381595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2" name="Google Shape;62;p5"/>
              <p:cNvCxnSpPr/>
              <p:nvPr/>
            </p:nvCxnSpPr>
            <p:spPr>
              <a:xfrm>
                <a:off x="139700" y="394703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3" name="Google Shape;63;p5"/>
              <p:cNvCxnSpPr/>
              <p:nvPr/>
            </p:nvCxnSpPr>
            <p:spPr>
              <a:xfrm>
                <a:off x="139700" y="407812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4" name="Google Shape;64;p5"/>
              <p:cNvCxnSpPr/>
              <p:nvPr/>
            </p:nvCxnSpPr>
            <p:spPr>
              <a:xfrm>
                <a:off x="139700" y="420920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5" name="Google Shape;65;p5"/>
              <p:cNvCxnSpPr/>
              <p:nvPr/>
            </p:nvCxnSpPr>
            <p:spPr>
              <a:xfrm>
                <a:off x="139700" y="434029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6" name="Google Shape;66;p5"/>
              <p:cNvCxnSpPr/>
              <p:nvPr/>
            </p:nvCxnSpPr>
            <p:spPr>
              <a:xfrm>
                <a:off x="139700" y="447138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7" name="Google Shape;67;p5"/>
              <p:cNvCxnSpPr/>
              <p:nvPr/>
            </p:nvCxnSpPr>
            <p:spPr>
              <a:xfrm>
                <a:off x="139700" y="4602476"/>
                <a:ext cx="8890000" cy="0"/>
              </a:xfrm>
              <a:prstGeom prst="straightConnector1">
                <a:avLst/>
              </a:prstGeom>
              <a:noFill/>
              <a:ln w="9525" cap="flat" cmpd="sng">
                <a:solidFill>
                  <a:srgbClr val="E9EAEB"/>
                </a:solidFill>
                <a:prstDash val="solid"/>
                <a:miter lim="800000"/>
                <a:headEnd type="none" w="sm" len="sm"/>
                <a:tailEnd type="none" w="sm" len="sm"/>
              </a:ln>
            </p:spPr>
          </p:cxnSp>
        </p:grpSp>
        <p:grpSp>
          <p:nvGrpSpPr>
            <p:cNvPr id="68" name="Google Shape;68;p5"/>
            <p:cNvGrpSpPr/>
            <p:nvPr/>
          </p:nvGrpSpPr>
          <p:grpSpPr>
            <a:xfrm>
              <a:off x="110067" y="520148"/>
              <a:ext cx="8912813" cy="4451903"/>
              <a:chOff x="235573" y="916827"/>
              <a:chExt cx="8663159" cy="3797693"/>
            </a:xfrm>
          </p:grpSpPr>
          <p:cxnSp>
            <p:nvCxnSpPr>
              <p:cNvPr id="69" name="Google Shape;69;p5"/>
              <p:cNvCxnSpPr/>
              <p:nvPr/>
            </p:nvCxnSpPr>
            <p:spPr>
              <a:xfrm flipH="1">
                <a:off x="235573" y="916827"/>
                <a:ext cx="5727" cy="3796652"/>
              </a:xfrm>
              <a:prstGeom prst="straightConnector1">
                <a:avLst/>
              </a:prstGeom>
              <a:noFill/>
              <a:ln w="9525" cap="flat" cmpd="sng">
                <a:solidFill>
                  <a:srgbClr val="E9EAEB"/>
                </a:solidFill>
                <a:prstDash val="solid"/>
                <a:miter lim="800000"/>
                <a:headEnd type="none" w="sm" len="sm"/>
                <a:tailEnd type="none" w="sm" len="sm"/>
              </a:ln>
            </p:spPr>
          </p:cxnSp>
          <p:cxnSp>
            <p:nvCxnSpPr>
              <p:cNvPr id="70" name="Google Shape;70;p5"/>
              <p:cNvCxnSpPr/>
              <p:nvPr/>
            </p:nvCxnSpPr>
            <p:spPr>
              <a:xfrm>
                <a:off x="37247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1" name="Google Shape;71;p5"/>
              <p:cNvCxnSpPr/>
              <p:nvPr/>
            </p:nvCxnSpPr>
            <p:spPr>
              <a:xfrm>
                <a:off x="50364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2" name="Google Shape;72;p5"/>
              <p:cNvCxnSpPr/>
              <p:nvPr/>
            </p:nvCxnSpPr>
            <p:spPr>
              <a:xfrm>
                <a:off x="63481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3" name="Google Shape;73;p5"/>
              <p:cNvCxnSpPr/>
              <p:nvPr/>
            </p:nvCxnSpPr>
            <p:spPr>
              <a:xfrm>
                <a:off x="76599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4" name="Google Shape;74;p5"/>
              <p:cNvCxnSpPr/>
              <p:nvPr/>
            </p:nvCxnSpPr>
            <p:spPr>
              <a:xfrm>
                <a:off x="89716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5" name="Google Shape;75;p5"/>
              <p:cNvCxnSpPr/>
              <p:nvPr/>
            </p:nvCxnSpPr>
            <p:spPr>
              <a:xfrm>
                <a:off x="102833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6" name="Google Shape;76;p5"/>
              <p:cNvCxnSpPr/>
              <p:nvPr/>
            </p:nvCxnSpPr>
            <p:spPr>
              <a:xfrm>
                <a:off x="115951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7" name="Google Shape;77;p5"/>
              <p:cNvCxnSpPr/>
              <p:nvPr/>
            </p:nvCxnSpPr>
            <p:spPr>
              <a:xfrm>
                <a:off x="129068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8" name="Google Shape;78;p5"/>
              <p:cNvCxnSpPr/>
              <p:nvPr/>
            </p:nvCxnSpPr>
            <p:spPr>
              <a:xfrm>
                <a:off x="142185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9" name="Google Shape;79;p5"/>
              <p:cNvCxnSpPr/>
              <p:nvPr/>
            </p:nvCxnSpPr>
            <p:spPr>
              <a:xfrm>
                <a:off x="155303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0" name="Google Shape;80;p5"/>
              <p:cNvCxnSpPr/>
              <p:nvPr/>
            </p:nvCxnSpPr>
            <p:spPr>
              <a:xfrm>
                <a:off x="168420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1" name="Google Shape;81;p5"/>
              <p:cNvCxnSpPr/>
              <p:nvPr/>
            </p:nvCxnSpPr>
            <p:spPr>
              <a:xfrm>
                <a:off x="181537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2" name="Google Shape;82;p5"/>
              <p:cNvCxnSpPr/>
              <p:nvPr/>
            </p:nvCxnSpPr>
            <p:spPr>
              <a:xfrm>
                <a:off x="194654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3" name="Google Shape;83;p5"/>
              <p:cNvCxnSpPr/>
              <p:nvPr/>
            </p:nvCxnSpPr>
            <p:spPr>
              <a:xfrm>
                <a:off x="207772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4" name="Google Shape;84;p5"/>
              <p:cNvCxnSpPr/>
              <p:nvPr/>
            </p:nvCxnSpPr>
            <p:spPr>
              <a:xfrm>
                <a:off x="220889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5" name="Google Shape;85;p5"/>
              <p:cNvCxnSpPr/>
              <p:nvPr/>
            </p:nvCxnSpPr>
            <p:spPr>
              <a:xfrm>
                <a:off x="234006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6" name="Google Shape;86;p5"/>
              <p:cNvCxnSpPr/>
              <p:nvPr/>
            </p:nvCxnSpPr>
            <p:spPr>
              <a:xfrm>
                <a:off x="247124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7" name="Google Shape;87;p5"/>
              <p:cNvCxnSpPr/>
              <p:nvPr/>
            </p:nvCxnSpPr>
            <p:spPr>
              <a:xfrm>
                <a:off x="260241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8" name="Google Shape;88;p5"/>
              <p:cNvCxnSpPr/>
              <p:nvPr/>
            </p:nvCxnSpPr>
            <p:spPr>
              <a:xfrm>
                <a:off x="273358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9" name="Google Shape;89;p5"/>
              <p:cNvCxnSpPr/>
              <p:nvPr/>
            </p:nvCxnSpPr>
            <p:spPr>
              <a:xfrm>
                <a:off x="286476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0" name="Google Shape;90;p5"/>
              <p:cNvCxnSpPr/>
              <p:nvPr/>
            </p:nvCxnSpPr>
            <p:spPr>
              <a:xfrm>
                <a:off x="299593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1" name="Google Shape;91;p5"/>
              <p:cNvCxnSpPr/>
              <p:nvPr/>
            </p:nvCxnSpPr>
            <p:spPr>
              <a:xfrm>
                <a:off x="312710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2" name="Google Shape;92;p5"/>
              <p:cNvCxnSpPr/>
              <p:nvPr/>
            </p:nvCxnSpPr>
            <p:spPr>
              <a:xfrm>
                <a:off x="325827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3" name="Google Shape;93;p5"/>
              <p:cNvCxnSpPr/>
              <p:nvPr/>
            </p:nvCxnSpPr>
            <p:spPr>
              <a:xfrm>
                <a:off x="338945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4" name="Google Shape;94;p5"/>
              <p:cNvCxnSpPr/>
              <p:nvPr/>
            </p:nvCxnSpPr>
            <p:spPr>
              <a:xfrm>
                <a:off x="352062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5" name="Google Shape;95;p5"/>
              <p:cNvCxnSpPr/>
              <p:nvPr/>
            </p:nvCxnSpPr>
            <p:spPr>
              <a:xfrm>
                <a:off x="365179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6" name="Google Shape;96;p5"/>
              <p:cNvCxnSpPr/>
              <p:nvPr/>
            </p:nvCxnSpPr>
            <p:spPr>
              <a:xfrm>
                <a:off x="378297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7" name="Google Shape;97;p5"/>
              <p:cNvCxnSpPr/>
              <p:nvPr/>
            </p:nvCxnSpPr>
            <p:spPr>
              <a:xfrm>
                <a:off x="391414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8" name="Google Shape;98;p5"/>
              <p:cNvCxnSpPr/>
              <p:nvPr/>
            </p:nvCxnSpPr>
            <p:spPr>
              <a:xfrm>
                <a:off x="404531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9" name="Google Shape;99;p5"/>
              <p:cNvCxnSpPr/>
              <p:nvPr/>
            </p:nvCxnSpPr>
            <p:spPr>
              <a:xfrm>
                <a:off x="417649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0" name="Google Shape;100;p5"/>
              <p:cNvCxnSpPr/>
              <p:nvPr/>
            </p:nvCxnSpPr>
            <p:spPr>
              <a:xfrm>
                <a:off x="430766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1" name="Google Shape;101;p5"/>
              <p:cNvCxnSpPr/>
              <p:nvPr/>
            </p:nvCxnSpPr>
            <p:spPr>
              <a:xfrm>
                <a:off x="443883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2" name="Google Shape;102;p5"/>
              <p:cNvCxnSpPr/>
              <p:nvPr/>
            </p:nvCxnSpPr>
            <p:spPr>
              <a:xfrm>
                <a:off x="457000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3" name="Google Shape;103;p5"/>
              <p:cNvCxnSpPr/>
              <p:nvPr/>
            </p:nvCxnSpPr>
            <p:spPr>
              <a:xfrm>
                <a:off x="470118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4" name="Google Shape;104;p5"/>
              <p:cNvCxnSpPr/>
              <p:nvPr/>
            </p:nvCxnSpPr>
            <p:spPr>
              <a:xfrm>
                <a:off x="483235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5" name="Google Shape;105;p5"/>
              <p:cNvCxnSpPr/>
              <p:nvPr/>
            </p:nvCxnSpPr>
            <p:spPr>
              <a:xfrm>
                <a:off x="496352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6" name="Google Shape;106;p5"/>
              <p:cNvCxnSpPr/>
              <p:nvPr/>
            </p:nvCxnSpPr>
            <p:spPr>
              <a:xfrm>
                <a:off x="509470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7" name="Google Shape;107;p5"/>
              <p:cNvCxnSpPr/>
              <p:nvPr/>
            </p:nvCxnSpPr>
            <p:spPr>
              <a:xfrm>
                <a:off x="522587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8" name="Google Shape;108;p5"/>
              <p:cNvCxnSpPr/>
              <p:nvPr/>
            </p:nvCxnSpPr>
            <p:spPr>
              <a:xfrm>
                <a:off x="535704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9" name="Google Shape;109;p5"/>
              <p:cNvCxnSpPr/>
              <p:nvPr/>
            </p:nvCxnSpPr>
            <p:spPr>
              <a:xfrm>
                <a:off x="548822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0" name="Google Shape;110;p5"/>
              <p:cNvCxnSpPr/>
              <p:nvPr/>
            </p:nvCxnSpPr>
            <p:spPr>
              <a:xfrm>
                <a:off x="561939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1" name="Google Shape;111;p5"/>
              <p:cNvCxnSpPr/>
              <p:nvPr/>
            </p:nvCxnSpPr>
            <p:spPr>
              <a:xfrm>
                <a:off x="575056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2" name="Google Shape;112;p5"/>
              <p:cNvCxnSpPr/>
              <p:nvPr/>
            </p:nvCxnSpPr>
            <p:spPr>
              <a:xfrm>
                <a:off x="588173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3" name="Google Shape;113;p5"/>
              <p:cNvCxnSpPr/>
              <p:nvPr/>
            </p:nvCxnSpPr>
            <p:spPr>
              <a:xfrm>
                <a:off x="601291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4" name="Google Shape;114;p5"/>
              <p:cNvCxnSpPr/>
              <p:nvPr/>
            </p:nvCxnSpPr>
            <p:spPr>
              <a:xfrm>
                <a:off x="614408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5" name="Google Shape;115;p5"/>
              <p:cNvCxnSpPr/>
              <p:nvPr/>
            </p:nvCxnSpPr>
            <p:spPr>
              <a:xfrm>
                <a:off x="627525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6" name="Google Shape;116;p5"/>
              <p:cNvCxnSpPr/>
              <p:nvPr/>
            </p:nvCxnSpPr>
            <p:spPr>
              <a:xfrm>
                <a:off x="640643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7" name="Google Shape;117;p5"/>
              <p:cNvCxnSpPr/>
              <p:nvPr/>
            </p:nvCxnSpPr>
            <p:spPr>
              <a:xfrm>
                <a:off x="653760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8" name="Google Shape;118;p5"/>
              <p:cNvCxnSpPr/>
              <p:nvPr/>
            </p:nvCxnSpPr>
            <p:spPr>
              <a:xfrm>
                <a:off x="666877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9" name="Google Shape;119;p5"/>
              <p:cNvCxnSpPr/>
              <p:nvPr/>
            </p:nvCxnSpPr>
            <p:spPr>
              <a:xfrm>
                <a:off x="679995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0" name="Google Shape;120;p5"/>
              <p:cNvCxnSpPr/>
              <p:nvPr/>
            </p:nvCxnSpPr>
            <p:spPr>
              <a:xfrm>
                <a:off x="693112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1" name="Google Shape;121;p5"/>
              <p:cNvCxnSpPr/>
              <p:nvPr/>
            </p:nvCxnSpPr>
            <p:spPr>
              <a:xfrm>
                <a:off x="706229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2" name="Google Shape;122;p5"/>
              <p:cNvCxnSpPr/>
              <p:nvPr/>
            </p:nvCxnSpPr>
            <p:spPr>
              <a:xfrm>
                <a:off x="719346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3" name="Google Shape;123;p5"/>
              <p:cNvCxnSpPr/>
              <p:nvPr/>
            </p:nvCxnSpPr>
            <p:spPr>
              <a:xfrm>
                <a:off x="732464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4" name="Google Shape;124;p5"/>
              <p:cNvCxnSpPr/>
              <p:nvPr/>
            </p:nvCxnSpPr>
            <p:spPr>
              <a:xfrm>
                <a:off x="745581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5" name="Google Shape;125;p5"/>
              <p:cNvCxnSpPr/>
              <p:nvPr/>
            </p:nvCxnSpPr>
            <p:spPr>
              <a:xfrm>
                <a:off x="758698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6" name="Google Shape;126;p5"/>
              <p:cNvCxnSpPr/>
              <p:nvPr/>
            </p:nvCxnSpPr>
            <p:spPr>
              <a:xfrm>
                <a:off x="771816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7" name="Google Shape;127;p5"/>
              <p:cNvCxnSpPr/>
              <p:nvPr/>
            </p:nvCxnSpPr>
            <p:spPr>
              <a:xfrm>
                <a:off x="784933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8" name="Google Shape;128;p5"/>
              <p:cNvCxnSpPr/>
              <p:nvPr/>
            </p:nvCxnSpPr>
            <p:spPr>
              <a:xfrm>
                <a:off x="798050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9" name="Google Shape;129;p5"/>
              <p:cNvCxnSpPr/>
              <p:nvPr/>
            </p:nvCxnSpPr>
            <p:spPr>
              <a:xfrm>
                <a:off x="811168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0" name="Google Shape;130;p5"/>
              <p:cNvCxnSpPr/>
              <p:nvPr/>
            </p:nvCxnSpPr>
            <p:spPr>
              <a:xfrm>
                <a:off x="824285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1" name="Google Shape;131;p5"/>
              <p:cNvCxnSpPr/>
              <p:nvPr/>
            </p:nvCxnSpPr>
            <p:spPr>
              <a:xfrm>
                <a:off x="837402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2" name="Google Shape;132;p5"/>
              <p:cNvCxnSpPr/>
              <p:nvPr/>
            </p:nvCxnSpPr>
            <p:spPr>
              <a:xfrm>
                <a:off x="850519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3" name="Google Shape;133;p5"/>
              <p:cNvCxnSpPr/>
              <p:nvPr/>
            </p:nvCxnSpPr>
            <p:spPr>
              <a:xfrm>
                <a:off x="863637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4" name="Google Shape;134;p5"/>
              <p:cNvCxnSpPr/>
              <p:nvPr/>
            </p:nvCxnSpPr>
            <p:spPr>
              <a:xfrm>
                <a:off x="876754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5" name="Google Shape;135;p5"/>
              <p:cNvCxnSpPr/>
              <p:nvPr/>
            </p:nvCxnSpPr>
            <p:spPr>
              <a:xfrm>
                <a:off x="8898732" y="916827"/>
                <a:ext cx="0" cy="3797693"/>
              </a:xfrm>
              <a:prstGeom prst="straightConnector1">
                <a:avLst/>
              </a:prstGeom>
              <a:noFill/>
              <a:ln w="9525" cap="flat" cmpd="sng">
                <a:solidFill>
                  <a:srgbClr val="E9EAEB"/>
                </a:solidFill>
                <a:prstDash val="solid"/>
                <a:miter lim="800000"/>
                <a:headEnd type="none" w="sm" len="sm"/>
                <a:tailEnd type="none" w="sm" len="sm"/>
              </a:ln>
            </p:spPr>
          </p:cxnSp>
        </p:grpSp>
        <p:grpSp>
          <p:nvGrpSpPr>
            <p:cNvPr id="136" name="Google Shape;136;p5"/>
            <p:cNvGrpSpPr/>
            <p:nvPr/>
          </p:nvGrpSpPr>
          <p:grpSpPr>
            <a:xfrm>
              <a:off x="0" y="4420423"/>
              <a:ext cx="9146191" cy="539409"/>
              <a:chOff x="139700" y="1063145"/>
              <a:chExt cx="8890000" cy="524344"/>
            </a:xfrm>
          </p:grpSpPr>
          <p:cxnSp>
            <p:nvCxnSpPr>
              <p:cNvPr id="137" name="Google Shape;137;p5"/>
              <p:cNvCxnSpPr/>
              <p:nvPr/>
            </p:nvCxnSpPr>
            <p:spPr>
              <a:xfrm>
                <a:off x="139700" y="106314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38" name="Google Shape;138;p5"/>
              <p:cNvCxnSpPr/>
              <p:nvPr/>
            </p:nvCxnSpPr>
            <p:spPr>
              <a:xfrm>
                <a:off x="139700" y="119423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39" name="Google Shape;139;p5"/>
              <p:cNvCxnSpPr/>
              <p:nvPr/>
            </p:nvCxnSpPr>
            <p:spPr>
              <a:xfrm>
                <a:off x="139700" y="132531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40" name="Google Shape;140;p5"/>
              <p:cNvCxnSpPr/>
              <p:nvPr/>
            </p:nvCxnSpPr>
            <p:spPr>
              <a:xfrm>
                <a:off x="139700" y="145640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41" name="Google Shape;141;p5"/>
              <p:cNvCxnSpPr/>
              <p:nvPr/>
            </p:nvCxnSpPr>
            <p:spPr>
              <a:xfrm>
                <a:off x="139700" y="1587489"/>
                <a:ext cx="8890000" cy="0"/>
              </a:xfrm>
              <a:prstGeom prst="straightConnector1">
                <a:avLst/>
              </a:prstGeom>
              <a:noFill/>
              <a:ln w="9525" cap="flat" cmpd="sng">
                <a:solidFill>
                  <a:srgbClr val="E9EAEB"/>
                </a:solidFill>
                <a:prstDash val="solid"/>
                <a:miter lim="800000"/>
                <a:headEnd type="none" w="sm" len="sm"/>
                <a:tailEnd type="none" w="sm" len="sm"/>
              </a:ln>
            </p:spPr>
          </p:cxnSp>
        </p:grpSp>
      </p:grpSp>
      <p:pic>
        <p:nvPicPr>
          <p:cNvPr id="142" name="Google Shape;142;p5"/>
          <p:cNvPicPr preferRelativeResize="0"/>
          <p:nvPr/>
        </p:nvPicPr>
        <p:blipFill rotWithShape="1">
          <a:blip r:embed="rId2">
            <a:alphaModFix/>
          </a:blip>
          <a:srcRect/>
          <a:stretch/>
        </p:blipFill>
        <p:spPr>
          <a:xfrm>
            <a:off x="694" y="-3958"/>
            <a:ext cx="9144000" cy="628676"/>
          </a:xfrm>
          <a:prstGeom prst="rect">
            <a:avLst/>
          </a:prstGeom>
          <a:noFill/>
          <a:ln>
            <a:noFill/>
          </a:ln>
        </p:spPr>
      </p:pic>
      <p:sp>
        <p:nvSpPr>
          <p:cNvPr id="143" name="Google Shape;143;p5"/>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 name="Google Shape;15;p1">
            <a:extLst>
              <a:ext uri="{FF2B5EF4-FFF2-40B4-BE49-F238E27FC236}">
                <a16:creationId xmlns:a16="http://schemas.microsoft.com/office/drawing/2014/main" id="{F08973F8-C413-FCC2-2B83-79A102A99B40}"/>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
        <p:cNvGrpSpPr/>
        <p:nvPr/>
      </p:nvGrpSpPr>
      <p:grpSpPr>
        <a:xfrm>
          <a:off x="0" y="0"/>
          <a:ext cx="0" cy="0"/>
          <a:chOff x="0" y="0"/>
          <a:chExt cx="0" cy="0"/>
        </a:xfrm>
      </p:grpSpPr>
      <p:sp>
        <p:nvSpPr>
          <p:cNvPr id="145" name="Google Shape;145;p6"/>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6"/>
          <p:cNvSpPr txBox="1">
            <a:spLocks noGrp="1"/>
          </p:cNvSpPr>
          <p:nvPr>
            <p:ph type="body" idx="1"/>
          </p:nvPr>
        </p:nvSpPr>
        <p:spPr>
          <a:xfrm>
            <a:off x="628650" y="1369218"/>
            <a:ext cx="3886200"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7" name="Google Shape;147;p6"/>
          <p:cNvSpPr txBox="1">
            <a:spLocks noGrp="1"/>
          </p:cNvSpPr>
          <p:nvPr>
            <p:ph type="body" idx="2"/>
          </p:nvPr>
        </p:nvSpPr>
        <p:spPr>
          <a:xfrm>
            <a:off x="4629150" y="1369218"/>
            <a:ext cx="3886200"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8" name="Google Shape;148;p6"/>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4BFFE57F-1F08-2625-0813-CE2B462F4634}"/>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0"/>
        <p:cNvGrpSpPr/>
        <p:nvPr/>
      </p:nvGrpSpPr>
      <p:grpSpPr>
        <a:xfrm>
          <a:off x="0" y="0"/>
          <a:ext cx="0" cy="0"/>
          <a:chOff x="0" y="0"/>
          <a:chExt cx="0" cy="0"/>
        </a:xfrm>
      </p:grpSpPr>
      <p:sp>
        <p:nvSpPr>
          <p:cNvPr id="151" name="Google Shape;151;p7"/>
          <p:cNvSpPr txBox="1">
            <a:spLocks noGrp="1"/>
          </p:cNvSpPr>
          <p:nvPr>
            <p:ph type="body" idx="1"/>
          </p:nvPr>
        </p:nvSpPr>
        <p:spPr>
          <a:xfrm>
            <a:off x="595979" y="820608"/>
            <a:ext cx="3868340" cy="61793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49"/>
              </a:spcBef>
              <a:spcAft>
                <a:spcPts val="0"/>
              </a:spcAft>
              <a:buSzPts val="1800"/>
              <a:buNone/>
              <a:defRPr sz="1800" b="1"/>
            </a:lvl1pPr>
            <a:lvl2pPr marL="914400" lvl="1" indent="-228600" algn="l">
              <a:lnSpc>
                <a:spcPct val="90000"/>
              </a:lnSpc>
              <a:spcBef>
                <a:spcPts val="375"/>
              </a:spcBef>
              <a:spcAft>
                <a:spcPts val="0"/>
              </a:spcAft>
              <a:buSzPts val="1500"/>
              <a:buNone/>
              <a:defRPr sz="1500" b="1"/>
            </a:lvl2pPr>
            <a:lvl3pPr marL="1371600" lvl="2" indent="-228600" algn="l">
              <a:lnSpc>
                <a:spcPct val="90000"/>
              </a:lnSpc>
              <a:spcBef>
                <a:spcPts val="375"/>
              </a:spcBef>
              <a:spcAft>
                <a:spcPts val="0"/>
              </a:spcAft>
              <a:buSzPts val="1349"/>
              <a:buNone/>
              <a:defRPr sz="1349" b="1"/>
            </a:lvl3pPr>
            <a:lvl4pPr marL="1828800" lvl="3" indent="-228600" algn="l">
              <a:lnSpc>
                <a:spcPct val="90000"/>
              </a:lnSpc>
              <a:spcBef>
                <a:spcPts val="375"/>
              </a:spcBef>
              <a:spcAft>
                <a:spcPts val="0"/>
              </a:spcAft>
              <a:buSzPts val="1200"/>
              <a:buNone/>
              <a:defRPr sz="1200" b="1"/>
            </a:lvl4pPr>
            <a:lvl5pPr marL="2286000" lvl="4" indent="-228600" algn="l">
              <a:lnSpc>
                <a:spcPct val="90000"/>
              </a:lnSpc>
              <a:spcBef>
                <a:spcPts val="375"/>
              </a:spcBef>
              <a:spcAft>
                <a:spcPts val="0"/>
              </a:spcAft>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52" name="Google Shape;152;p7"/>
          <p:cNvSpPr txBox="1">
            <a:spLocks noGrp="1"/>
          </p:cNvSpPr>
          <p:nvPr>
            <p:ph type="body" idx="2"/>
          </p:nvPr>
        </p:nvSpPr>
        <p:spPr>
          <a:xfrm>
            <a:off x="595979" y="1438541"/>
            <a:ext cx="3868340" cy="307419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3" name="Google Shape;153;p7"/>
          <p:cNvSpPr txBox="1">
            <a:spLocks noGrp="1"/>
          </p:cNvSpPr>
          <p:nvPr>
            <p:ph type="body" idx="3"/>
          </p:nvPr>
        </p:nvSpPr>
        <p:spPr>
          <a:xfrm>
            <a:off x="4663015" y="820608"/>
            <a:ext cx="3887390" cy="61793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49"/>
              </a:spcBef>
              <a:spcAft>
                <a:spcPts val="0"/>
              </a:spcAft>
              <a:buSzPts val="1800"/>
              <a:buNone/>
              <a:defRPr sz="1800" b="1"/>
            </a:lvl1pPr>
            <a:lvl2pPr marL="914400" lvl="1" indent="-228600" algn="l">
              <a:lnSpc>
                <a:spcPct val="90000"/>
              </a:lnSpc>
              <a:spcBef>
                <a:spcPts val="375"/>
              </a:spcBef>
              <a:spcAft>
                <a:spcPts val="0"/>
              </a:spcAft>
              <a:buSzPts val="1500"/>
              <a:buNone/>
              <a:defRPr sz="1500" b="1"/>
            </a:lvl2pPr>
            <a:lvl3pPr marL="1371600" lvl="2" indent="-228600" algn="l">
              <a:lnSpc>
                <a:spcPct val="90000"/>
              </a:lnSpc>
              <a:spcBef>
                <a:spcPts val="375"/>
              </a:spcBef>
              <a:spcAft>
                <a:spcPts val="0"/>
              </a:spcAft>
              <a:buSzPts val="1349"/>
              <a:buNone/>
              <a:defRPr sz="1349" b="1"/>
            </a:lvl3pPr>
            <a:lvl4pPr marL="1828800" lvl="3" indent="-228600" algn="l">
              <a:lnSpc>
                <a:spcPct val="90000"/>
              </a:lnSpc>
              <a:spcBef>
                <a:spcPts val="375"/>
              </a:spcBef>
              <a:spcAft>
                <a:spcPts val="0"/>
              </a:spcAft>
              <a:buSzPts val="1200"/>
              <a:buNone/>
              <a:defRPr sz="1200" b="1"/>
            </a:lvl4pPr>
            <a:lvl5pPr marL="2286000" lvl="4" indent="-228600" algn="l">
              <a:lnSpc>
                <a:spcPct val="90000"/>
              </a:lnSpc>
              <a:spcBef>
                <a:spcPts val="375"/>
              </a:spcBef>
              <a:spcAft>
                <a:spcPts val="0"/>
              </a:spcAft>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54" name="Google Shape;154;p7"/>
          <p:cNvSpPr txBox="1">
            <a:spLocks noGrp="1"/>
          </p:cNvSpPr>
          <p:nvPr>
            <p:ph type="body" idx="4"/>
          </p:nvPr>
        </p:nvSpPr>
        <p:spPr>
          <a:xfrm>
            <a:off x="4663015" y="1438540"/>
            <a:ext cx="3887390" cy="307419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5" name="Google Shape;155;p7"/>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7"/>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F99958AA-65B1-E8FF-9911-8EF95E1EC3A4}"/>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8"/>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7E724D5B-E8D3-AEE6-8B45-066022485DC6}"/>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9"/>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C3107EE2-0A89-A993-D76E-ECEA4FD090BD}"/>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65"/>
        <p:cNvGrpSpPr/>
        <p:nvPr/>
      </p:nvGrpSpPr>
      <p:grpSpPr>
        <a:xfrm>
          <a:off x="0" y="0"/>
          <a:ext cx="0" cy="0"/>
          <a:chOff x="0" y="0"/>
          <a:chExt cx="0" cy="0"/>
        </a:xfrm>
      </p:grpSpPr>
      <p:sp>
        <p:nvSpPr>
          <p:cNvPr id="166" name="Google Shape;166;p10"/>
          <p:cNvSpPr txBox="1">
            <a:spLocks noGrp="1"/>
          </p:cNvSpPr>
          <p:nvPr>
            <p:ph type="body" idx="1"/>
          </p:nvPr>
        </p:nvSpPr>
        <p:spPr>
          <a:xfrm>
            <a:off x="3887390" y="740570"/>
            <a:ext cx="4629151"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49"/>
              </a:spcBef>
              <a:spcAft>
                <a:spcPts val="0"/>
              </a:spcAft>
              <a:buSzPts val="2400"/>
              <a:buChar char="•"/>
              <a:defRPr sz="2400"/>
            </a:lvl1pPr>
            <a:lvl2pPr marL="914400" lvl="1" indent="-361950" algn="l">
              <a:lnSpc>
                <a:spcPct val="90000"/>
              </a:lnSpc>
              <a:spcBef>
                <a:spcPts val="375"/>
              </a:spcBef>
              <a:spcAft>
                <a:spcPts val="0"/>
              </a:spcAft>
              <a:buSzPts val="2100"/>
              <a:buChar char="•"/>
              <a:defRPr sz="2100"/>
            </a:lvl2pPr>
            <a:lvl3pPr marL="1371600" lvl="2" indent="-342900" algn="l">
              <a:lnSpc>
                <a:spcPct val="90000"/>
              </a:lnSpc>
              <a:spcBef>
                <a:spcPts val="375"/>
              </a:spcBef>
              <a:spcAft>
                <a:spcPts val="0"/>
              </a:spcAft>
              <a:buSzPts val="1800"/>
              <a:buChar char="•"/>
              <a:defRPr sz="1800"/>
            </a:lvl3pPr>
            <a:lvl4pPr marL="1828800" lvl="3" indent="-323850" algn="l">
              <a:lnSpc>
                <a:spcPct val="90000"/>
              </a:lnSpc>
              <a:spcBef>
                <a:spcPts val="375"/>
              </a:spcBef>
              <a:spcAft>
                <a:spcPts val="0"/>
              </a:spcAft>
              <a:buSzPts val="1500"/>
              <a:buChar char="•"/>
              <a:defRPr sz="1500"/>
            </a:lvl4pPr>
            <a:lvl5pPr marL="2286000" lvl="4" indent="-323850" algn="l">
              <a:lnSpc>
                <a:spcPct val="90000"/>
              </a:lnSpc>
              <a:spcBef>
                <a:spcPts val="375"/>
              </a:spcBef>
              <a:spcAft>
                <a:spcPts val="0"/>
              </a:spcAft>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67" name="Google Shape;167;p10"/>
          <p:cNvSpPr txBox="1">
            <a:spLocks noGrp="1"/>
          </p:cNvSpPr>
          <p:nvPr>
            <p:ph type="body" idx="2"/>
          </p:nvPr>
        </p:nvSpPr>
        <p:spPr>
          <a:xfrm>
            <a:off x="629842" y="1543050"/>
            <a:ext cx="2949177"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49"/>
              </a:spcBef>
              <a:spcAft>
                <a:spcPts val="0"/>
              </a:spcAft>
              <a:buSzPts val="1200"/>
              <a:buNone/>
              <a:defRPr sz="1200"/>
            </a:lvl1pPr>
            <a:lvl2pPr marL="914400" lvl="1" indent="-228600" algn="l">
              <a:lnSpc>
                <a:spcPct val="90000"/>
              </a:lnSpc>
              <a:spcBef>
                <a:spcPts val="375"/>
              </a:spcBef>
              <a:spcAft>
                <a:spcPts val="0"/>
              </a:spcAft>
              <a:buSzPts val="1049"/>
              <a:buNone/>
              <a:defRPr sz="1049"/>
            </a:lvl2pPr>
            <a:lvl3pPr marL="1371600" lvl="2" indent="-228600" algn="l">
              <a:lnSpc>
                <a:spcPct val="90000"/>
              </a:lnSpc>
              <a:spcBef>
                <a:spcPts val="375"/>
              </a:spcBef>
              <a:spcAft>
                <a:spcPts val="0"/>
              </a:spcAft>
              <a:buSzPts val="900"/>
              <a:buNone/>
              <a:defRPr sz="900"/>
            </a:lvl3pPr>
            <a:lvl4pPr marL="1828800" lvl="3" indent="-228600" algn="l">
              <a:lnSpc>
                <a:spcPct val="90000"/>
              </a:lnSpc>
              <a:spcBef>
                <a:spcPts val="375"/>
              </a:spcBef>
              <a:spcAft>
                <a:spcPts val="0"/>
              </a:spcAft>
              <a:buSzPts val="749"/>
              <a:buNone/>
              <a:defRPr sz="749"/>
            </a:lvl4pPr>
            <a:lvl5pPr marL="2286000" lvl="4" indent="-228600" algn="l">
              <a:lnSpc>
                <a:spcPct val="90000"/>
              </a:lnSpc>
              <a:spcBef>
                <a:spcPts val="375"/>
              </a:spcBef>
              <a:spcAft>
                <a:spcPts val="0"/>
              </a:spcAft>
              <a:buSzPts val="749"/>
              <a:buNone/>
              <a:defRPr sz="749"/>
            </a:lvl5pPr>
            <a:lvl6pPr marL="2743200" lvl="5" indent="-228600" algn="l">
              <a:lnSpc>
                <a:spcPct val="90000"/>
              </a:lnSpc>
              <a:spcBef>
                <a:spcPts val="375"/>
              </a:spcBef>
              <a:spcAft>
                <a:spcPts val="0"/>
              </a:spcAft>
              <a:buClr>
                <a:schemeClr val="dk1"/>
              </a:buClr>
              <a:buSzPts val="749"/>
              <a:buNone/>
              <a:defRPr sz="749"/>
            </a:lvl6pPr>
            <a:lvl7pPr marL="3200400" lvl="6" indent="-228600" algn="l">
              <a:lnSpc>
                <a:spcPct val="90000"/>
              </a:lnSpc>
              <a:spcBef>
                <a:spcPts val="375"/>
              </a:spcBef>
              <a:spcAft>
                <a:spcPts val="0"/>
              </a:spcAft>
              <a:buClr>
                <a:schemeClr val="dk1"/>
              </a:buClr>
              <a:buSzPts val="749"/>
              <a:buNone/>
              <a:defRPr sz="749"/>
            </a:lvl7pPr>
            <a:lvl8pPr marL="3657600" lvl="7" indent="-228600" algn="l">
              <a:lnSpc>
                <a:spcPct val="90000"/>
              </a:lnSpc>
              <a:spcBef>
                <a:spcPts val="375"/>
              </a:spcBef>
              <a:spcAft>
                <a:spcPts val="0"/>
              </a:spcAft>
              <a:buClr>
                <a:schemeClr val="dk1"/>
              </a:buClr>
              <a:buSzPts val="749"/>
              <a:buNone/>
              <a:defRPr sz="749"/>
            </a:lvl8pPr>
            <a:lvl9pPr marL="4114800" lvl="8" indent="-228600" algn="l">
              <a:lnSpc>
                <a:spcPct val="90000"/>
              </a:lnSpc>
              <a:spcBef>
                <a:spcPts val="375"/>
              </a:spcBef>
              <a:spcAft>
                <a:spcPts val="0"/>
              </a:spcAft>
              <a:buClr>
                <a:schemeClr val="dk1"/>
              </a:buClr>
              <a:buSzPts val="749"/>
              <a:buNone/>
              <a:defRPr sz="749"/>
            </a:lvl9pPr>
          </a:lstStyle>
          <a:p>
            <a:endParaRPr/>
          </a:p>
        </p:txBody>
      </p:sp>
      <p:sp>
        <p:nvSpPr>
          <p:cNvPr id="168" name="Google Shape;168;p10"/>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10"/>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1"/>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b="0" i="0" u="none" strike="noStrike" cap="none">
              <a:solidFill>
                <a:schemeClr val="lt1"/>
              </a:solidFill>
              <a:latin typeface="Arial"/>
              <a:ea typeface="Arial"/>
              <a:cs typeface="Arial"/>
              <a:sym typeface="Arial"/>
            </a:endParaRPr>
          </a:p>
        </p:txBody>
      </p:sp>
      <p:sp>
        <p:nvSpPr>
          <p:cNvPr id="12" name="Google Shape;12;p1"/>
          <p:cNvSpPr txBox="1">
            <a:spLocks noGrp="1"/>
          </p:cNvSpPr>
          <p:nvPr>
            <p:ph type="title"/>
          </p:nvPr>
        </p:nvSpPr>
        <p:spPr>
          <a:xfrm>
            <a:off x="0" y="2"/>
            <a:ext cx="6858000" cy="520146"/>
          </a:xfrm>
          <a:prstGeom prst="rect">
            <a:avLst/>
          </a:prstGeom>
          <a:noFill/>
          <a:ln>
            <a:noFill/>
          </a:ln>
        </p:spPr>
        <p:txBody>
          <a:bodyPr spcFirstLastPara="1" wrap="square" lIns="144000" tIns="0" rIns="91425" bIns="0" anchor="ctr" anchorCtr="0">
            <a:noAutofit/>
          </a:bodyPr>
          <a:lstStyle>
            <a:lvl1pPr marR="0" lvl="0" algn="l" rtl="0">
              <a:lnSpc>
                <a:spcPct val="90000"/>
              </a:lnSpc>
              <a:spcBef>
                <a:spcPts val="0"/>
              </a:spcBef>
              <a:spcAft>
                <a:spcPts val="0"/>
              </a:spcAft>
              <a:buClr>
                <a:srgbClr val="0068B4"/>
              </a:buClr>
              <a:buSzPts val="1889"/>
              <a:buFont typeface="Arial"/>
              <a:buNone/>
              <a:defRPr sz="1889" b="1" i="0" u="none" strike="noStrike" cap="none">
                <a:solidFill>
                  <a:srgbClr val="0068B4"/>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3" name="Google Shape;13;p1"/>
          <p:cNvSpPr txBox="1">
            <a:spLocks noGrp="1"/>
          </p:cNvSpPr>
          <p:nvPr>
            <p:ph type="body" idx="1"/>
          </p:nvPr>
        </p:nvSpPr>
        <p:spPr>
          <a:xfrm>
            <a:off x="374593" y="1127290"/>
            <a:ext cx="7886701" cy="3263503"/>
          </a:xfrm>
          <a:prstGeom prst="rect">
            <a:avLst/>
          </a:prstGeom>
          <a:noFill/>
          <a:ln>
            <a:noFill/>
          </a:ln>
        </p:spPr>
        <p:txBody>
          <a:bodyPr spcFirstLastPara="1" wrap="square" lIns="91425" tIns="45700" rIns="91425" bIns="45700" anchor="t" anchorCtr="0">
            <a:normAutofit/>
          </a:bodyPr>
          <a:lstStyle>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endParaRPr dirty="0"/>
          </a:p>
        </p:txBody>
      </p:sp>
      <p:sp>
        <p:nvSpPr>
          <p:cNvPr id="14" name="Google Shape;14;p1"/>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marR="0" lvl="0" algn="l" rtl="0">
              <a:spcBef>
                <a:spcPts val="0"/>
              </a:spcBef>
              <a:spcAft>
                <a:spcPts val="0"/>
              </a:spcAft>
              <a:buSzPts val="1400"/>
              <a:buNone/>
              <a:defRPr sz="794" b="1"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858"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858"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858"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858"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858"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858"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858"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858"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pic>
        <p:nvPicPr>
          <p:cNvPr id="5" name="Grafik 4">
            <a:extLst>
              <a:ext uri="{FF2B5EF4-FFF2-40B4-BE49-F238E27FC236}">
                <a16:creationId xmlns:a16="http://schemas.microsoft.com/office/drawing/2014/main" id="{E8380942-6E93-7F03-C832-B9ABFB4DCBF1}"/>
              </a:ext>
            </a:extLst>
          </p:cNvPr>
          <p:cNvPicPr>
            <a:picLocks noChangeAspect="1"/>
          </p:cNvPicPr>
          <p:nvPr userDrawn="1"/>
        </p:nvPicPr>
        <p:blipFill>
          <a:blip r:embed="rId13"/>
          <a:stretch>
            <a:fillRect/>
          </a:stretch>
        </p:blipFill>
        <p:spPr>
          <a:xfrm>
            <a:off x="7013575" y="101601"/>
            <a:ext cx="2130425" cy="362766"/>
          </a:xfrm>
          <a:prstGeom prst="rect">
            <a:avLst/>
          </a:prstGeom>
        </p:spPr>
      </p:pic>
      <p:cxnSp>
        <p:nvCxnSpPr>
          <p:cNvPr id="7" name="Gerader Verbinder 6">
            <a:extLst>
              <a:ext uri="{FF2B5EF4-FFF2-40B4-BE49-F238E27FC236}">
                <a16:creationId xmlns:a16="http://schemas.microsoft.com/office/drawing/2014/main" id="{5CA82F7F-2B67-C6E1-2130-36906CEDDA44}"/>
              </a:ext>
            </a:extLst>
          </p:cNvPr>
          <p:cNvCxnSpPr>
            <a:cxnSpLocks/>
          </p:cNvCxnSpPr>
          <p:nvPr userDrawn="1"/>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hyperlink" Target="https://www.researchgate.net/figure/Convolution-of-a-signal-with-a-wavelet-function-Part-of-this-figure-is-taken-from-1_fig1_51918746" TargetMode="External"/><Relationship Id="rId3" Type="http://schemas.openxmlformats.org/officeDocument/2006/relationships/hyperlink" Target="https://www.hubs.com/de/wissensbasis/3d-druck-vs-cnc-bearbeitung/" TargetMode="External"/><Relationship Id="rId7" Type="http://schemas.openxmlformats.org/officeDocument/2006/relationships/hyperlink" Target="https://link.springer.com/article/10.1007/s10950-019-09845-y"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en.wikipedia.org/wiki/Ricker_wavelet" TargetMode="External"/><Relationship Id="rId5" Type="http://schemas.openxmlformats.org/officeDocument/2006/relationships/hyperlink" Target="https://www.mdpi.com/1996-1073/17/15/3659" TargetMode="External"/><Relationship Id="rId10" Type="http://schemas.openxmlformats.org/officeDocument/2006/relationships/hyperlink" Target="https://blog.dailydoseofds.com/p/the-limitations-of-dbscan-clustering" TargetMode="External"/><Relationship Id="rId4" Type="http://schemas.openxmlformats.org/officeDocument/2006/relationships/hyperlink" Target="https://www.fptindustrie.com/deu/" TargetMode="External"/><Relationship Id="rId9" Type="http://schemas.openxmlformats.org/officeDocument/2006/relationships/hyperlink" Target="https://en.wikipedia.org/wiki/Topographic_prominence"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aterprogramming.wordpress.com/tag/pareto-dominanc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3"/>
          <p:cNvSpPr txBox="1">
            <a:spLocks noGrp="1"/>
          </p:cNvSpPr>
          <p:nvPr>
            <p:ph type="subTitle" idx="1"/>
          </p:nvPr>
        </p:nvSpPr>
        <p:spPr>
          <a:xfrm>
            <a:off x="800176" y="1511499"/>
            <a:ext cx="6858001" cy="373659"/>
          </a:xfrm>
          <a:prstGeom prst="rect">
            <a:avLst/>
          </a:prstGeom>
          <a:noFill/>
          <a:ln>
            <a:noFill/>
          </a:ln>
        </p:spPr>
        <p:txBody>
          <a:bodyPr spcFirstLastPara="1" wrap="square" lIns="0" tIns="0" rIns="91425" bIns="45700" anchor="t" anchorCtr="0">
            <a:normAutofit/>
          </a:bodyPr>
          <a:lstStyle/>
          <a:p>
            <a:pPr marL="0" lvl="0" indent="0" algn="l" rtl="0">
              <a:lnSpc>
                <a:spcPct val="90000"/>
              </a:lnSpc>
              <a:spcBef>
                <a:spcPts val="0"/>
              </a:spcBef>
              <a:spcAft>
                <a:spcPts val="0"/>
              </a:spcAft>
              <a:buSzPts val="1700"/>
              <a:buNone/>
            </a:pPr>
            <a:r>
              <a:rPr lang="en-US" noProof="0" dirty="0">
                <a:latin typeface="+mn-lt"/>
              </a:rPr>
              <a:t>Presentation of Final Results</a:t>
            </a:r>
          </a:p>
        </p:txBody>
      </p:sp>
      <p:sp>
        <p:nvSpPr>
          <p:cNvPr id="186" name="Google Shape;186;p13"/>
          <p:cNvSpPr txBox="1">
            <a:spLocks noGrp="1"/>
          </p:cNvSpPr>
          <p:nvPr>
            <p:ph type="ctrTitle"/>
          </p:nvPr>
        </p:nvSpPr>
        <p:spPr>
          <a:xfrm>
            <a:off x="800176" y="1113959"/>
            <a:ext cx="6858001" cy="397539"/>
          </a:xfrm>
          <a:prstGeom prst="rect">
            <a:avLst/>
          </a:prstGeom>
          <a:noFill/>
          <a:ln>
            <a:noFill/>
          </a:ln>
        </p:spPr>
        <p:txBody>
          <a:bodyPr spcFirstLastPara="1" wrap="square" lIns="0" tIns="0" rIns="91425" bIns="0" anchor="t" anchorCtr="0">
            <a:normAutofit/>
          </a:bodyPr>
          <a:lstStyle/>
          <a:p>
            <a:pPr marL="0" lvl="0" indent="0" algn="l" rtl="0">
              <a:spcBef>
                <a:spcPts val="0"/>
              </a:spcBef>
              <a:spcAft>
                <a:spcPts val="0"/>
              </a:spcAft>
              <a:buClr>
                <a:schemeClr val="lt1"/>
              </a:buClr>
              <a:buSzPct val="98965"/>
              <a:buFont typeface="Arial"/>
              <a:buNone/>
            </a:pPr>
            <a:r>
              <a:rPr lang="en-US" noProof="0" dirty="0">
                <a:latin typeface="+mn-lt"/>
              </a:rPr>
              <a:t>Peak Detection in Time Series</a:t>
            </a:r>
          </a:p>
          <a:p>
            <a:pPr marL="0" lvl="0" indent="0" algn="l" rtl="0">
              <a:lnSpc>
                <a:spcPct val="90000"/>
              </a:lnSpc>
              <a:spcBef>
                <a:spcPts val="0"/>
              </a:spcBef>
              <a:spcAft>
                <a:spcPts val="0"/>
              </a:spcAft>
              <a:buClr>
                <a:schemeClr val="lt1"/>
              </a:buClr>
              <a:buSzPct val="98965"/>
              <a:buFont typeface="Arial"/>
              <a:buNone/>
            </a:pPr>
            <a:endParaRPr lang="en-US" noProof="0" dirty="0">
              <a:latin typeface="+mn-lt"/>
            </a:endParaRPr>
          </a:p>
        </p:txBody>
      </p:sp>
      <p:sp>
        <p:nvSpPr>
          <p:cNvPr id="187" name="Google Shape;187;p13"/>
          <p:cNvSpPr txBox="1"/>
          <p:nvPr/>
        </p:nvSpPr>
        <p:spPr>
          <a:xfrm>
            <a:off x="800662" y="2171650"/>
            <a:ext cx="5836200" cy="629700"/>
          </a:xfrm>
          <a:prstGeom prst="rect">
            <a:avLst/>
          </a:prstGeom>
          <a:noFill/>
          <a:ln>
            <a:noFill/>
          </a:ln>
        </p:spPr>
        <p:txBody>
          <a:bodyPr spcFirstLastPara="1" wrap="square" lIns="0" tIns="45700" rIns="91425" bIns="45700" anchor="t" anchorCtr="0">
            <a:spAutoFit/>
          </a:bodyPr>
          <a:lstStyle/>
          <a:p>
            <a:pPr marL="0" lvl="0" indent="0" algn="l" rtl="0">
              <a:spcBef>
                <a:spcPts val="0"/>
              </a:spcBef>
              <a:spcAft>
                <a:spcPts val="0"/>
              </a:spcAft>
              <a:buClr>
                <a:schemeClr val="dk1"/>
              </a:buClr>
              <a:buFont typeface="Arial"/>
              <a:buNone/>
            </a:pPr>
            <a:r>
              <a:rPr lang="en-US" sz="1745" b="1" noProof="0" dirty="0">
                <a:solidFill>
                  <a:schemeClr val="dk1"/>
                </a:solidFill>
                <a:latin typeface="+mn-lt"/>
              </a:rPr>
              <a:t>Nestor Weidemann, Nathira Wijemanne</a:t>
            </a:r>
            <a:endParaRPr lang="en-US" noProof="0" dirty="0">
              <a:solidFill>
                <a:schemeClr val="dk1"/>
              </a:solidFill>
              <a:latin typeface="+mn-lt"/>
            </a:endParaRPr>
          </a:p>
          <a:p>
            <a:pPr marL="0" marR="0" lvl="0" indent="0" algn="l" rtl="0">
              <a:spcBef>
                <a:spcPts val="0"/>
              </a:spcBef>
              <a:spcAft>
                <a:spcPts val="0"/>
              </a:spcAft>
              <a:buNone/>
            </a:pPr>
            <a:endParaRPr lang="en-US" sz="1745" b="1" noProof="0" dirty="0">
              <a:solidFill>
                <a:schemeClr val="dk1"/>
              </a:solidFill>
              <a:latin typeface="+mn-lt"/>
            </a:endParaRPr>
          </a:p>
        </p:txBody>
      </p:sp>
      <p:sp>
        <p:nvSpPr>
          <p:cNvPr id="188" name="Google Shape;188;p13"/>
          <p:cNvSpPr txBox="1"/>
          <p:nvPr/>
        </p:nvSpPr>
        <p:spPr>
          <a:xfrm>
            <a:off x="800639" y="2683833"/>
            <a:ext cx="4859211" cy="77611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111" noProof="0" dirty="0">
                <a:solidFill>
                  <a:schemeClr val="dk1"/>
                </a:solidFill>
                <a:latin typeface="+mn-lt"/>
                <a:ea typeface="Arial"/>
                <a:cs typeface="Arial"/>
                <a:sym typeface="Arial"/>
              </a:rPr>
              <a:t>Autonomous </a:t>
            </a:r>
            <a:r>
              <a:rPr lang="en-US" sz="1111" noProof="0" dirty="0" err="1">
                <a:solidFill>
                  <a:schemeClr val="dk1"/>
                </a:solidFill>
                <a:latin typeface="+mn-lt"/>
                <a:ea typeface="Arial"/>
                <a:cs typeface="Arial"/>
                <a:sym typeface="Arial"/>
              </a:rPr>
              <a:t>Multisensor</a:t>
            </a:r>
            <a:r>
              <a:rPr lang="en-US" sz="1111" noProof="0" dirty="0">
                <a:solidFill>
                  <a:schemeClr val="dk1"/>
                </a:solidFill>
                <a:latin typeface="+mn-lt"/>
                <a:ea typeface="Arial"/>
                <a:cs typeface="Arial"/>
                <a:sym typeface="Arial"/>
              </a:rPr>
              <a:t> Systems Group</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Institute for Intelligent Cooperating Systems</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Faculty of Computer Science</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Otto von Guericke University Magdeburg</a:t>
            </a:r>
            <a:endParaRPr lang="en-US" noProof="0" dirty="0">
              <a:latin typeface="+mn-lt"/>
            </a:endParaRPr>
          </a:p>
        </p:txBody>
      </p:sp>
      <p:sp>
        <p:nvSpPr>
          <p:cNvPr id="189" name="Google Shape;189;p13"/>
          <p:cNvSpPr txBox="1"/>
          <p:nvPr/>
        </p:nvSpPr>
        <p:spPr>
          <a:xfrm>
            <a:off x="800639" y="3621390"/>
            <a:ext cx="4859211" cy="263277"/>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111" noProof="0" dirty="0">
                <a:solidFill>
                  <a:schemeClr val="dk1"/>
                </a:solidFill>
                <a:latin typeface="+mn-lt"/>
              </a:rPr>
              <a:t>16.09.2025</a:t>
            </a:r>
            <a:endParaRPr lang="en-US" noProof="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703DCB5A-0172-54A1-1DF4-B1D9DB5051E2}"/>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5251822E-1E04-E8BB-D357-64E60B7551E3}"/>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General Overview of Pipeline</a:t>
            </a:r>
          </a:p>
          <a:p>
            <a:pPr indent="-338400">
              <a:lnSpc>
                <a:spcPct val="95000"/>
              </a:lnSpc>
              <a:spcBef>
                <a:spcPts val="1200"/>
              </a:spcBef>
            </a:pPr>
            <a:endParaRPr lang="en-US" sz="1700" dirty="0">
              <a:latin typeface="+mn-lt"/>
            </a:endParaRPr>
          </a:p>
          <a:p>
            <a:pPr marL="118800" indent="0">
              <a:lnSpc>
                <a:spcPct val="95000"/>
              </a:lnSpc>
              <a:spcBef>
                <a:spcPts val="1200"/>
              </a:spcBef>
              <a:buNone/>
            </a:pPr>
            <a:endParaRPr lang="en-US" sz="1700" dirty="0">
              <a:latin typeface="+mn-lt"/>
            </a:endParaRPr>
          </a:p>
        </p:txBody>
      </p:sp>
      <p:grpSp>
        <p:nvGrpSpPr>
          <p:cNvPr id="4" name="Gruppieren 3">
            <a:extLst>
              <a:ext uri="{FF2B5EF4-FFF2-40B4-BE49-F238E27FC236}">
                <a16:creationId xmlns:a16="http://schemas.microsoft.com/office/drawing/2014/main" id="{2D674E15-05D5-C787-5E09-95DF1CA6D188}"/>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52553D44-0EC4-4AF9-C042-843D98C7B6EC}"/>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350A7BB3-A358-6C55-7EBA-1F7FAFC4D526}"/>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89A73273-CB94-3646-4892-1BF7AB1A1DCC}"/>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F4799B5B-BF8B-07FA-EA88-98345D725642}"/>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04A6DA33-171D-C194-6EFC-8B8BF2E7311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B6E8D7BC-1F68-7A73-77B7-E091199A3FF6}"/>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F718AC76-2935-1BA7-41DB-CACD208E722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Wijemanne</a:t>
            </a:r>
          </a:p>
        </p:txBody>
      </p:sp>
      <p:sp>
        <p:nvSpPr>
          <p:cNvPr id="12" name="Foliennummernplatzhalter 11">
            <a:extLst>
              <a:ext uri="{FF2B5EF4-FFF2-40B4-BE49-F238E27FC236}">
                <a16:creationId xmlns:a16="http://schemas.microsoft.com/office/drawing/2014/main" id="{C45AA56C-C424-6FE6-031A-1AB609F695E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10</a:t>
            </a:fld>
            <a:endParaRPr lang="en-US" noProof="0" dirty="0"/>
          </a:p>
        </p:txBody>
      </p:sp>
      <p:pic>
        <p:nvPicPr>
          <p:cNvPr id="14" name="Picture 13">
            <a:extLst>
              <a:ext uri="{FF2B5EF4-FFF2-40B4-BE49-F238E27FC236}">
                <a16:creationId xmlns:a16="http://schemas.microsoft.com/office/drawing/2014/main" id="{6A3E5569-2FF3-28E4-2DB9-88C16114D9FC}"/>
              </a:ext>
            </a:extLst>
          </p:cNvPr>
          <p:cNvPicPr>
            <a:picLocks noChangeAspect="1"/>
          </p:cNvPicPr>
          <p:nvPr/>
        </p:nvPicPr>
        <p:blipFill>
          <a:blip r:embed="rId3"/>
          <a:stretch>
            <a:fillRect/>
          </a:stretch>
        </p:blipFill>
        <p:spPr>
          <a:xfrm>
            <a:off x="1141198" y="1380527"/>
            <a:ext cx="7105713" cy="3065209"/>
          </a:xfrm>
          <a:prstGeom prst="rect">
            <a:avLst/>
          </a:prstGeom>
        </p:spPr>
      </p:pic>
    </p:spTree>
    <p:extLst>
      <p:ext uri="{BB962C8B-B14F-4D97-AF65-F5344CB8AC3E}">
        <p14:creationId xmlns:p14="http://schemas.microsoft.com/office/powerpoint/2010/main" val="1428825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A1130671-11D4-0706-979A-F78C44E1745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55E4E28B-1C42-4109-CA6D-602A7B196637}"/>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Threshold-Based Approach</a:t>
            </a:r>
          </a:p>
          <a:p>
            <a:pPr indent="-338400">
              <a:lnSpc>
                <a:spcPct val="95000"/>
              </a:lnSpc>
              <a:spcBef>
                <a:spcPts val="1200"/>
              </a:spcBef>
            </a:pPr>
            <a:r>
              <a:rPr lang="en-US" sz="1700" dirty="0">
                <a:latin typeface="+mn-lt"/>
              </a:rPr>
              <a:t>A point is identified as a peak if</a:t>
            </a:r>
            <a:r>
              <a:rPr lang="en-US" sz="1700" noProof="0" dirty="0">
                <a:latin typeface="+mn-lt"/>
              </a:rPr>
              <a:t>:</a:t>
            </a:r>
          </a:p>
          <a:p>
            <a:pPr marL="918900" lvl="1" indent="-342900">
              <a:lnSpc>
                <a:spcPct val="95000"/>
              </a:lnSpc>
              <a:spcBef>
                <a:spcPts val="1200"/>
              </a:spcBef>
              <a:buFont typeface="+mj-lt"/>
              <a:buAutoNum type="arabicPeriod"/>
            </a:pPr>
            <a:r>
              <a:rPr lang="en-US" sz="1543" dirty="0">
                <a:latin typeface="+mn-lt"/>
              </a:rPr>
              <a:t>It is a local maximum</a:t>
            </a:r>
            <a:endParaRPr lang="en-US" sz="1543" noProof="0" dirty="0">
              <a:latin typeface="+mn-lt"/>
            </a:endParaRPr>
          </a:p>
          <a:p>
            <a:pPr marL="918900" lvl="1" indent="-342900">
              <a:lnSpc>
                <a:spcPct val="95000"/>
              </a:lnSpc>
              <a:spcBef>
                <a:spcPts val="1200"/>
              </a:spcBef>
              <a:buFont typeface="+mj-lt"/>
              <a:buAutoNum type="arabicPeriod"/>
            </a:pPr>
            <a:r>
              <a:rPr lang="en-US" sz="1543" noProof="0" dirty="0">
                <a:latin typeface="+mn-lt"/>
              </a:rPr>
              <a:t>Its value exceeds a threshold</a:t>
            </a:r>
          </a:p>
          <a:p>
            <a:pPr marL="918900" lvl="1" indent="-342900">
              <a:lnSpc>
                <a:spcPct val="95000"/>
              </a:lnSpc>
              <a:spcBef>
                <a:spcPts val="1200"/>
              </a:spcBef>
              <a:buFont typeface="+mj-lt"/>
              <a:buAutoNum type="arabicPeriod"/>
            </a:pPr>
            <a:r>
              <a:rPr lang="en-US" sz="1543" noProof="0" dirty="0">
                <a:latin typeface="+mn-lt"/>
              </a:rPr>
              <a:t>Its prominence exceeds a threshold</a:t>
            </a:r>
            <a:endParaRPr lang="en-US" sz="1700" dirty="0">
              <a:latin typeface="+mn-lt"/>
            </a:endParaRPr>
          </a:p>
          <a:p>
            <a:pPr indent="-338400">
              <a:lnSpc>
                <a:spcPct val="95000"/>
              </a:lnSpc>
              <a:spcBef>
                <a:spcPts val="1200"/>
              </a:spcBef>
            </a:pPr>
            <a:endParaRPr lang="en-US" sz="1700" dirty="0">
              <a:latin typeface="+mn-lt"/>
            </a:endParaRPr>
          </a:p>
        </p:txBody>
      </p:sp>
      <p:grpSp>
        <p:nvGrpSpPr>
          <p:cNvPr id="4" name="Gruppieren 3">
            <a:extLst>
              <a:ext uri="{FF2B5EF4-FFF2-40B4-BE49-F238E27FC236}">
                <a16:creationId xmlns:a16="http://schemas.microsoft.com/office/drawing/2014/main" id="{D2B942FC-19D0-D8F2-0725-B8490D35E0CF}"/>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B066611A-8454-87BF-3830-26AE80FE7F62}"/>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F1547A34-CD6B-A3CB-8A59-1E6FB8EEBAC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C8CD5708-1280-CBA8-1EF4-AAA2D138240C}"/>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7E2B1706-FDD3-E047-5343-57817DE41B3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DB2C7D4B-2214-97E6-B34F-99D95E57994A}"/>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8410B4E-FA8D-B38E-451A-050763E71C4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66C6B237-8E9E-C19E-1D91-123D2EA5FDE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C2AF038B-F371-E724-E09F-1AF95EECC59C}"/>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11</a:t>
            </a:fld>
            <a:endParaRPr lang="en-US" noProof="0" dirty="0"/>
          </a:p>
        </p:txBody>
      </p:sp>
      <p:pic>
        <p:nvPicPr>
          <p:cNvPr id="1026" name="Picture 2" descr="undefined">
            <a:extLst>
              <a:ext uri="{FF2B5EF4-FFF2-40B4-BE49-F238E27FC236}">
                <a16:creationId xmlns:a16="http://schemas.microsoft.com/office/drawing/2014/main" id="{C73076C0-2584-EAA5-23A5-EBEFC7DDFD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49"/>
          <a:stretch>
            <a:fillRect/>
          </a:stretch>
        </p:blipFill>
        <p:spPr bwMode="auto">
          <a:xfrm>
            <a:off x="5272614" y="1317526"/>
            <a:ext cx="2988508" cy="1423293"/>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765CF41C-390D-5069-71A8-B80B5FEC1107}"/>
              </a:ext>
            </a:extLst>
          </p:cNvPr>
          <p:cNvSpPr/>
          <p:nvPr/>
        </p:nvSpPr>
        <p:spPr>
          <a:xfrm>
            <a:off x="359998" y="3173506"/>
            <a:ext cx="8424000" cy="469647"/>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solidFill>
                  <a:schemeClr val="bg1"/>
                </a:solidFill>
              </a:rPr>
              <a:t>Input-Feature-Variants</a:t>
            </a:r>
          </a:p>
        </p:txBody>
      </p:sp>
      <p:sp>
        <p:nvSpPr>
          <p:cNvPr id="3" name="Google Shape;222;p17">
            <a:extLst>
              <a:ext uri="{FF2B5EF4-FFF2-40B4-BE49-F238E27FC236}">
                <a16:creationId xmlns:a16="http://schemas.microsoft.com/office/drawing/2014/main" id="{7EA27407-CE4F-DC6C-3FAD-D0CB1B3411C2}"/>
              </a:ext>
            </a:extLst>
          </p:cNvPr>
          <p:cNvSpPr txBox="1">
            <a:spLocks/>
          </p:cNvSpPr>
          <p:nvPr/>
        </p:nvSpPr>
        <p:spPr>
          <a:xfrm>
            <a:off x="359998" y="3651293"/>
            <a:ext cx="4212001" cy="50542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marL="118800" indent="0" algn="ctr">
              <a:lnSpc>
                <a:spcPct val="95000"/>
              </a:lnSpc>
              <a:spcBef>
                <a:spcPts val="1200"/>
              </a:spcBef>
              <a:buNone/>
            </a:pPr>
            <a:r>
              <a:rPr lang="en-US" sz="1700" b="1" dirty="0">
                <a:latin typeface="+mn-lt"/>
              </a:rPr>
              <a:t>Torque</a:t>
            </a:r>
            <a:r>
              <a:rPr lang="en-US" sz="1700" dirty="0">
                <a:latin typeface="+mn-lt"/>
              </a:rPr>
              <a:t> with removed DC-offset</a:t>
            </a:r>
          </a:p>
        </p:txBody>
      </p:sp>
      <p:sp>
        <p:nvSpPr>
          <p:cNvPr id="13" name="Google Shape;222;p17">
            <a:extLst>
              <a:ext uri="{FF2B5EF4-FFF2-40B4-BE49-F238E27FC236}">
                <a16:creationId xmlns:a16="http://schemas.microsoft.com/office/drawing/2014/main" id="{DF88E95E-500B-A532-1F1A-42FEA093ABB4}"/>
              </a:ext>
            </a:extLst>
          </p:cNvPr>
          <p:cNvSpPr txBox="1">
            <a:spLocks/>
          </p:cNvSpPr>
          <p:nvPr/>
        </p:nvSpPr>
        <p:spPr>
          <a:xfrm>
            <a:off x="4571999" y="3651293"/>
            <a:ext cx="4212000" cy="505420"/>
          </a:xfrm>
          <a:prstGeom prst="rect">
            <a:avLst/>
          </a:prstGeom>
          <a:noFill/>
          <a:ln w="19050">
            <a:solidFill>
              <a:srgbClr val="0068B4"/>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marL="118800" indent="0" algn="ctr">
              <a:lnSpc>
                <a:spcPct val="95000"/>
              </a:lnSpc>
              <a:spcBef>
                <a:spcPts val="1200"/>
              </a:spcBef>
              <a:buNone/>
            </a:pPr>
            <a:r>
              <a:rPr lang="en-US" sz="1700" dirty="0">
                <a:latin typeface="+mn-lt"/>
              </a:rPr>
              <a:t>Absolute gradient of the </a:t>
            </a:r>
            <a:r>
              <a:rPr lang="en-US" sz="1700" b="1" dirty="0">
                <a:latin typeface="+mn-lt"/>
              </a:rPr>
              <a:t>command-speed</a:t>
            </a:r>
            <a:endParaRPr lang="en-US" sz="1700" b="1" noProof="0" dirty="0">
              <a:solidFill>
                <a:schemeClr val="tx1"/>
              </a:solidFill>
              <a:latin typeface="+mn-lt"/>
            </a:endParaRPr>
          </a:p>
        </p:txBody>
      </p:sp>
    </p:spTree>
    <p:extLst>
      <p:ext uri="{BB962C8B-B14F-4D97-AF65-F5344CB8AC3E}">
        <p14:creationId xmlns:p14="http://schemas.microsoft.com/office/powerpoint/2010/main" val="3340109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3BFF1518-A017-B049-FCAF-F6591739E581}"/>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F89F3192-41C4-9AF1-2B95-093C5FCC789D}"/>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Moving Average-Based Approach</a:t>
            </a:r>
          </a:p>
          <a:p>
            <a:pPr indent="-338400">
              <a:lnSpc>
                <a:spcPct val="95000"/>
              </a:lnSpc>
              <a:spcBef>
                <a:spcPts val="1200"/>
              </a:spcBef>
            </a:pPr>
            <a:endParaRPr lang="en-US" sz="1700" dirty="0">
              <a:latin typeface="+mn-lt"/>
            </a:endParaRPr>
          </a:p>
          <a:p>
            <a:pPr indent="-338400">
              <a:lnSpc>
                <a:spcPct val="95000"/>
              </a:lnSpc>
              <a:spcBef>
                <a:spcPts val="1200"/>
              </a:spcBef>
            </a:pPr>
            <a:r>
              <a:rPr lang="en-US" sz="1700" dirty="0">
                <a:latin typeface="+mn-lt"/>
              </a:rPr>
              <a:t>Parameters considered:</a:t>
            </a:r>
          </a:p>
          <a:p>
            <a:pPr marL="918900" lvl="1" indent="-342900">
              <a:lnSpc>
                <a:spcPct val="95000"/>
              </a:lnSpc>
              <a:spcBef>
                <a:spcPts val="1200"/>
              </a:spcBef>
              <a:buFont typeface="+mj-lt"/>
              <a:buAutoNum type="arabicPeriod"/>
            </a:pPr>
            <a:r>
              <a:rPr lang="en-US" sz="1543" dirty="0">
                <a:latin typeface="+mn-lt"/>
              </a:rPr>
              <a:t>Window size</a:t>
            </a:r>
          </a:p>
          <a:p>
            <a:pPr marL="918900" lvl="1" indent="-342900">
              <a:lnSpc>
                <a:spcPct val="95000"/>
              </a:lnSpc>
              <a:spcBef>
                <a:spcPts val="1200"/>
              </a:spcBef>
              <a:buFont typeface="+mj-lt"/>
              <a:buAutoNum type="arabicPeriod"/>
            </a:pPr>
            <a:r>
              <a:rPr lang="en-US" sz="1543" dirty="0">
                <a:latin typeface="+mn-lt"/>
              </a:rPr>
              <a:t>Threshold</a:t>
            </a:r>
          </a:p>
          <a:p>
            <a:pPr indent="-338400">
              <a:lnSpc>
                <a:spcPct val="95000"/>
              </a:lnSpc>
              <a:spcBef>
                <a:spcPts val="1200"/>
              </a:spcBef>
            </a:pPr>
            <a:r>
              <a:rPr lang="en-US" sz="1700" dirty="0">
                <a:latin typeface="+mn-lt"/>
              </a:rPr>
              <a:t>A point is identified as a peak if</a:t>
            </a:r>
            <a:r>
              <a:rPr lang="en-US" sz="1700" noProof="0" dirty="0">
                <a:latin typeface="+mn-lt"/>
              </a:rPr>
              <a:t>:</a:t>
            </a:r>
          </a:p>
          <a:p>
            <a:pPr marL="918900" lvl="1" indent="-342900">
              <a:lnSpc>
                <a:spcPct val="95000"/>
              </a:lnSpc>
              <a:spcBef>
                <a:spcPts val="1200"/>
              </a:spcBef>
              <a:buFont typeface="+mj-lt"/>
              <a:buAutoNum type="arabicPeriod"/>
            </a:pPr>
            <a:r>
              <a:rPr lang="en-US" sz="1543" dirty="0">
                <a:latin typeface="+mn-lt"/>
              </a:rPr>
              <a:t>It is a local maximum</a:t>
            </a:r>
            <a:endParaRPr lang="en-US" sz="1543" noProof="0" dirty="0">
              <a:latin typeface="+mn-lt"/>
            </a:endParaRPr>
          </a:p>
          <a:p>
            <a:pPr marL="918900" lvl="1" indent="-342900">
              <a:lnSpc>
                <a:spcPct val="95000"/>
              </a:lnSpc>
              <a:spcBef>
                <a:spcPts val="1200"/>
              </a:spcBef>
              <a:buFont typeface="+mj-lt"/>
              <a:buAutoNum type="arabicPeriod"/>
            </a:pPr>
            <a:r>
              <a:rPr lang="en-US" sz="1543" noProof="0" dirty="0">
                <a:latin typeface="+mn-lt"/>
              </a:rPr>
              <a:t>Its value exceeds a threshold</a:t>
            </a:r>
          </a:p>
          <a:p>
            <a:pPr marL="118800" indent="0">
              <a:lnSpc>
                <a:spcPct val="95000"/>
              </a:lnSpc>
              <a:spcBef>
                <a:spcPts val="1200"/>
              </a:spcBef>
              <a:buNone/>
            </a:pPr>
            <a:endParaRPr lang="en-US" sz="1700" dirty="0">
              <a:latin typeface="+mn-lt"/>
            </a:endParaRPr>
          </a:p>
        </p:txBody>
      </p:sp>
      <p:grpSp>
        <p:nvGrpSpPr>
          <p:cNvPr id="4" name="Gruppieren 3">
            <a:extLst>
              <a:ext uri="{FF2B5EF4-FFF2-40B4-BE49-F238E27FC236}">
                <a16:creationId xmlns:a16="http://schemas.microsoft.com/office/drawing/2014/main" id="{61431FD8-D846-3402-D06B-7B6AD2E037DD}"/>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5AD7D1B9-AA4A-1772-814D-3BEEA704AFA2}"/>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67638C58-EC27-D907-CA7B-DC874174DEF1}"/>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DC93BF04-559E-7EFD-FA09-2B37905AD9C9}"/>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2E51B632-41F3-92F8-FCCC-56B29E90E181}"/>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0DD2F3EC-3913-49DA-247C-B25FFD027610}"/>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628BDE05-548A-C3D6-0570-ECD22500A71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1B7FB3F1-09A7-0BDB-F380-31C76DDA6621}"/>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Wijemanne</a:t>
            </a:r>
          </a:p>
        </p:txBody>
      </p:sp>
      <p:sp>
        <p:nvSpPr>
          <p:cNvPr id="12" name="Foliennummernplatzhalter 11">
            <a:extLst>
              <a:ext uri="{FF2B5EF4-FFF2-40B4-BE49-F238E27FC236}">
                <a16:creationId xmlns:a16="http://schemas.microsoft.com/office/drawing/2014/main" id="{AC86B86C-01CA-E8F8-637F-7C836E5FAA3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12</a:t>
            </a:fld>
            <a:endParaRPr lang="en-US" noProof="0" dirty="0"/>
          </a:p>
        </p:txBody>
      </p:sp>
      <p:pic>
        <p:nvPicPr>
          <p:cNvPr id="20" name="Picture 19">
            <a:extLst>
              <a:ext uri="{FF2B5EF4-FFF2-40B4-BE49-F238E27FC236}">
                <a16:creationId xmlns:a16="http://schemas.microsoft.com/office/drawing/2014/main" id="{1750857C-887F-C8CF-C411-F2348FBB469A}"/>
              </a:ext>
            </a:extLst>
          </p:cNvPr>
          <p:cNvPicPr>
            <a:picLocks noChangeAspect="1"/>
          </p:cNvPicPr>
          <p:nvPr/>
        </p:nvPicPr>
        <p:blipFill>
          <a:blip r:embed="rId3"/>
          <a:srcRect t="8705"/>
          <a:stretch>
            <a:fillRect/>
          </a:stretch>
        </p:blipFill>
        <p:spPr>
          <a:xfrm>
            <a:off x="4154473" y="1528760"/>
            <a:ext cx="4468879" cy="1879321"/>
          </a:xfrm>
          <a:prstGeom prst="rect">
            <a:avLst/>
          </a:prstGeom>
        </p:spPr>
      </p:pic>
    </p:spTree>
    <p:extLst>
      <p:ext uri="{BB962C8B-B14F-4D97-AF65-F5344CB8AC3E}">
        <p14:creationId xmlns:p14="http://schemas.microsoft.com/office/powerpoint/2010/main" val="1872221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8EF0FBF1-428B-178A-2E3E-19301B36F4A3}"/>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42AEDFEE-FBDB-1E5D-D8FD-D02A77ACFA58}"/>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Wavelet-Transform</a:t>
            </a:r>
          </a:p>
          <a:p>
            <a:pPr indent="-338400">
              <a:lnSpc>
                <a:spcPct val="95000"/>
              </a:lnSpc>
              <a:spcBef>
                <a:spcPts val="1200"/>
              </a:spcBef>
            </a:pPr>
            <a:r>
              <a:rPr lang="en-US" sz="1700" noProof="0" dirty="0">
                <a:latin typeface="+mn-lt"/>
              </a:rPr>
              <a:t>Using the Ricker wavelet as a basis function</a:t>
            </a:r>
          </a:p>
          <a:p>
            <a:pPr indent="-338400">
              <a:lnSpc>
                <a:spcPct val="95000"/>
              </a:lnSpc>
              <a:spcBef>
                <a:spcPts val="1200"/>
              </a:spcBef>
            </a:pPr>
            <a:r>
              <a:rPr lang="en-US" sz="1700" noProof="0" dirty="0">
                <a:latin typeface="+mn-lt"/>
              </a:rPr>
              <a:t>Scale the wavelet and apply convolution on the</a:t>
            </a:r>
            <a:br>
              <a:rPr lang="en-US" sz="1700" noProof="0" dirty="0">
                <a:latin typeface="+mn-lt"/>
              </a:rPr>
            </a:br>
            <a:r>
              <a:rPr lang="en-US" sz="1700" noProof="0" dirty="0">
                <a:latin typeface="+mn-lt"/>
              </a:rPr>
              <a:t>target signal</a:t>
            </a:r>
            <a:endParaRPr lang="en-US" sz="170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pPr>
            <a:endParaRPr lang="en-US" sz="170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buFont typeface="Wingdings" panose="05000000000000000000" pitchFamily="2" charset="2"/>
              <a:buChar char="Ø"/>
            </a:pPr>
            <a:r>
              <a:rPr lang="en-US" sz="1700" noProof="0" dirty="0">
                <a:latin typeface="+mn-lt"/>
              </a:rPr>
              <a:t>High response indicates strong similarity</a:t>
            </a:r>
          </a:p>
        </p:txBody>
      </p:sp>
      <p:pic>
        <p:nvPicPr>
          <p:cNvPr id="377" name="Google Shape;377;p33">
            <a:extLst>
              <a:ext uri="{FF2B5EF4-FFF2-40B4-BE49-F238E27FC236}">
                <a16:creationId xmlns:a16="http://schemas.microsoft.com/office/drawing/2014/main" id="{FD956299-0F44-0EDC-4959-36FA58D8C60F}"/>
              </a:ext>
            </a:extLst>
          </p:cNvPr>
          <p:cNvPicPr preferRelativeResize="0"/>
          <p:nvPr/>
        </p:nvPicPr>
        <p:blipFill>
          <a:blip r:embed="rId3">
            <a:alphaModFix/>
          </a:blip>
          <a:srcRect l="5089" b="4652"/>
          <a:stretch>
            <a:fillRect/>
          </a:stretch>
        </p:blipFill>
        <p:spPr>
          <a:xfrm>
            <a:off x="6213205" y="1189394"/>
            <a:ext cx="1990201" cy="1107928"/>
          </a:xfrm>
          <a:prstGeom prst="rect">
            <a:avLst/>
          </a:prstGeom>
          <a:noFill/>
          <a:ln>
            <a:noFill/>
          </a:ln>
        </p:spPr>
      </p:pic>
      <p:grpSp>
        <p:nvGrpSpPr>
          <p:cNvPr id="4" name="Gruppieren 3">
            <a:extLst>
              <a:ext uri="{FF2B5EF4-FFF2-40B4-BE49-F238E27FC236}">
                <a16:creationId xmlns:a16="http://schemas.microsoft.com/office/drawing/2014/main" id="{A5EC45A9-5B4B-3C19-0A88-317712AED9CA}"/>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B830C361-C208-E0B9-F925-C17D2FD28974}"/>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9D9556C8-C7E6-49DF-C2EE-798A4D33F50B}"/>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1EB14B41-CE7F-12EE-2105-A3934F029691}"/>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92CE551F-A795-DFF8-1956-E1602A4EA3B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FA19D478-8F9E-DB56-8CF7-36D24C015038}"/>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D05EABF-0D82-9F87-BEBD-CBF028D6E09D}"/>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D93A135-6378-4E2C-9394-B108E1431B71}"/>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6DB5948F-5451-351B-8505-4577093D27D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13</a:t>
            </a:fld>
            <a:endParaRPr lang="en-US" noProof="0" dirty="0"/>
          </a:p>
        </p:txBody>
      </p:sp>
      <p:pic>
        <p:nvPicPr>
          <p:cNvPr id="14" name="Grafik 13">
            <a:extLst>
              <a:ext uri="{FF2B5EF4-FFF2-40B4-BE49-F238E27FC236}">
                <a16:creationId xmlns:a16="http://schemas.microsoft.com/office/drawing/2014/main" id="{8C78D345-1002-A588-A1D5-35E08D81E611}"/>
              </a:ext>
            </a:extLst>
          </p:cNvPr>
          <p:cNvPicPr>
            <a:picLocks noChangeAspect="1"/>
          </p:cNvPicPr>
          <p:nvPr/>
        </p:nvPicPr>
        <p:blipFill>
          <a:blip r:embed="rId4"/>
          <a:stretch>
            <a:fillRect/>
          </a:stretch>
        </p:blipFill>
        <p:spPr>
          <a:xfrm>
            <a:off x="1935692" y="2518291"/>
            <a:ext cx="5272614" cy="1316536"/>
          </a:xfrm>
          <a:prstGeom prst="rect">
            <a:avLst/>
          </a:prstGeom>
        </p:spPr>
      </p:pic>
    </p:spTree>
    <p:extLst>
      <p:ext uri="{BB962C8B-B14F-4D97-AF65-F5344CB8AC3E}">
        <p14:creationId xmlns:p14="http://schemas.microsoft.com/office/powerpoint/2010/main" val="2114188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3A63E7DE-B10D-3D1A-58B1-4D3F368CDC72}"/>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D952F2EE-3AB3-D68E-892C-99CE3FD2D8F6}"/>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Clustering with K-Means</a:t>
            </a:r>
          </a:p>
        </p:txBody>
      </p:sp>
      <p:grpSp>
        <p:nvGrpSpPr>
          <p:cNvPr id="4" name="Gruppieren 3">
            <a:extLst>
              <a:ext uri="{FF2B5EF4-FFF2-40B4-BE49-F238E27FC236}">
                <a16:creationId xmlns:a16="http://schemas.microsoft.com/office/drawing/2014/main" id="{FA1BD546-03CB-3E58-447F-685948AEC802}"/>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FA8A25AE-8B90-B48D-61D8-8BDBA414B4A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CC6522E9-55F3-DE8F-2D9E-F92EA90A31D2}"/>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4925F6C9-2A0F-255C-E25D-40C9582B98AF}"/>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4215CBDF-9378-867B-C5D9-9A8722D5DA1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4FCDD600-D293-CA4A-24DF-496BA9843D0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200D138-C856-9628-42A7-8BF370F01203}"/>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B60A7B3-5021-D234-CF30-6EA1FFA9418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37D1DE76-24CC-B2F5-51C9-53B62172EB7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14</a:t>
            </a:fld>
            <a:endParaRPr lang="en-US" noProof="0" dirty="0"/>
          </a:p>
        </p:txBody>
      </p:sp>
      <p:sp>
        <p:nvSpPr>
          <p:cNvPr id="20" name="Textfeld 19">
            <a:extLst>
              <a:ext uri="{FF2B5EF4-FFF2-40B4-BE49-F238E27FC236}">
                <a16:creationId xmlns:a16="http://schemas.microsoft.com/office/drawing/2014/main" id="{4021F1AE-704F-B28F-477E-C588A76194A3}"/>
              </a:ext>
            </a:extLst>
          </p:cNvPr>
          <p:cNvSpPr txBox="1"/>
          <p:nvPr/>
        </p:nvSpPr>
        <p:spPr>
          <a:xfrm>
            <a:off x="947840" y="1332845"/>
            <a:ext cx="7832730" cy="353943"/>
          </a:xfrm>
          <a:prstGeom prst="rect">
            <a:avLst/>
          </a:prstGeom>
          <a:noFill/>
        </p:spPr>
        <p:txBody>
          <a:bodyPr wrap="square" rtlCol="0">
            <a:spAutoFit/>
          </a:bodyPr>
          <a:lstStyle/>
          <a:p>
            <a:r>
              <a:rPr lang="en-US" sz="1700" noProof="0" dirty="0">
                <a:latin typeface="+mn-lt"/>
              </a:rPr>
              <a:t>Training an autoencoder</a:t>
            </a:r>
          </a:p>
        </p:txBody>
      </p:sp>
      <p:sp>
        <p:nvSpPr>
          <p:cNvPr id="21" name="Textfeld 20">
            <a:extLst>
              <a:ext uri="{FF2B5EF4-FFF2-40B4-BE49-F238E27FC236}">
                <a16:creationId xmlns:a16="http://schemas.microsoft.com/office/drawing/2014/main" id="{4DE4DBF9-1BD8-741B-06F0-7D992A7BE759}"/>
              </a:ext>
            </a:extLst>
          </p:cNvPr>
          <p:cNvSpPr txBox="1"/>
          <p:nvPr/>
        </p:nvSpPr>
        <p:spPr>
          <a:xfrm>
            <a:off x="947840" y="1969700"/>
            <a:ext cx="7832730" cy="353943"/>
          </a:xfrm>
          <a:prstGeom prst="rect">
            <a:avLst/>
          </a:prstGeom>
          <a:noFill/>
        </p:spPr>
        <p:txBody>
          <a:bodyPr wrap="square" rtlCol="0">
            <a:spAutoFit/>
          </a:bodyPr>
          <a:lstStyle/>
          <a:p>
            <a:r>
              <a:rPr lang="en-US" sz="1700" noProof="0" dirty="0">
                <a:latin typeface="+mn-lt"/>
              </a:rPr>
              <a:t>Using Encoder to transform inputs into latent-space</a:t>
            </a:r>
          </a:p>
        </p:txBody>
      </p:sp>
      <p:sp>
        <p:nvSpPr>
          <p:cNvPr id="22" name="Textfeld 21">
            <a:extLst>
              <a:ext uri="{FF2B5EF4-FFF2-40B4-BE49-F238E27FC236}">
                <a16:creationId xmlns:a16="http://schemas.microsoft.com/office/drawing/2014/main" id="{ACEC9CD1-BA0D-FA82-2688-225C809CF075}"/>
              </a:ext>
            </a:extLst>
          </p:cNvPr>
          <p:cNvSpPr txBox="1"/>
          <p:nvPr/>
        </p:nvSpPr>
        <p:spPr>
          <a:xfrm>
            <a:off x="947840" y="2599329"/>
            <a:ext cx="7832730" cy="353943"/>
          </a:xfrm>
          <a:prstGeom prst="rect">
            <a:avLst/>
          </a:prstGeom>
          <a:noFill/>
        </p:spPr>
        <p:txBody>
          <a:bodyPr wrap="square" rtlCol="0">
            <a:spAutoFit/>
          </a:bodyPr>
          <a:lstStyle/>
          <a:p>
            <a:r>
              <a:rPr lang="en-US" sz="1700" dirty="0">
                <a:latin typeface="+mn-lt"/>
              </a:rPr>
              <a:t>Randomly initialize K centroids</a:t>
            </a:r>
            <a:endParaRPr lang="en-US" sz="1700" noProof="0" dirty="0">
              <a:latin typeface="+mn-lt"/>
            </a:endParaRPr>
          </a:p>
        </p:txBody>
      </p:sp>
      <p:sp>
        <p:nvSpPr>
          <p:cNvPr id="23" name="Textfeld 22">
            <a:extLst>
              <a:ext uri="{FF2B5EF4-FFF2-40B4-BE49-F238E27FC236}">
                <a16:creationId xmlns:a16="http://schemas.microsoft.com/office/drawing/2014/main" id="{88332378-E9DD-2EE4-3FA8-9C680E47A006}"/>
              </a:ext>
            </a:extLst>
          </p:cNvPr>
          <p:cNvSpPr txBox="1"/>
          <p:nvPr/>
        </p:nvSpPr>
        <p:spPr>
          <a:xfrm>
            <a:off x="947840" y="3867209"/>
            <a:ext cx="7836159" cy="353943"/>
          </a:xfrm>
          <a:prstGeom prst="rect">
            <a:avLst/>
          </a:prstGeom>
          <a:noFill/>
        </p:spPr>
        <p:txBody>
          <a:bodyPr wrap="square" rtlCol="0">
            <a:spAutoFit/>
          </a:bodyPr>
          <a:lstStyle/>
          <a:p>
            <a:r>
              <a:rPr lang="en-US" sz="1700" dirty="0">
                <a:latin typeface="+mn-lt"/>
              </a:rPr>
              <a:t>Recompute the centroids by calculating the mean of all points assigned to it</a:t>
            </a:r>
          </a:p>
        </p:txBody>
      </p:sp>
      <p:sp>
        <p:nvSpPr>
          <p:cNvPr id="7171" name="Textfeld 7170">
            <a:extLst>
              <a:ext uri="{FF2B5EF4-FFF2-40B4-BE49-F238E27FC236}">
                <a16:creationId xmlns:a16="http://schemas.microsoft.com/office/drawing/2014/main" id="{B6BC3393-AE0F-E9FD-2976-77FDBF143A2C}"/>
              </a:ext>
            </a:extLst>
          </p:cNvPr>
          <p:cNvSpPr txBox="1"/>
          <p:nvPr/>
        </p:nvSpPr>
        <p:spPr>
          <a:xfrm>
            <a:off x="947840" y="3228958"/>
            <a:ext cx="7832730" cy="353943"/>
          </a:xfrm>
          <a:prstGeom prst="rect">
            <a:avLst/>
          </a:prstGeom>
          <a:noFill/>
        </p:spPr>
        <p:txBody>
          <a:bodyPr wrap="square" rtlCol="0">
            <a:spAutoFit/>
          </a:bodyPr>
          <a:lstStyle/>
          <a:p>
            <a:r>
              <a:rPr lang="en-US" sz="1700" dirty="0">
                <a:solidFill>
                  <a:schemeClr val="dk1"/>
                </a:solidFill>
                <a:latin typeface="Calibri"/>
                <a:ea typeface="Calibri"/>
                <a:cs typeface="Calibri"/>
                <a:sym typeface="Calibri"/>
              </a:rPr>
              <a:t>Assign each point to the nearest c</a:t>
            </a:r>
            <a:r>
              <a:rPr lang="en-US" sz="1700" dirty="0">
                <a:latin typeface="+mn-lt"/>
              </a:rPr>
              <a:t>entroid</a:t>
            </a:r>
            <a:endParaRPr lang="en-US" sz="1700" noProof="0" dirty="0">
              <a:latin typeface="+mn-lt"/>
            </a:endParaRPr>
          </a:p>
        </p:txBody>
      </p:sp>
      <p:pic>
        <p:nvPicPr>
          <p:cNvPr id="7172" name="Picture 4">
            <a:extLst>
              <a:ext uri="{FF2B5EF4-FFF2-40B4-BE49-F238E27FC236}">
                <a16:creationId xmlns:a16="http://schemas.microsoft.com/office/drawing/2014/main" id="{343979AE-BE5E-8BD1-65A4-2F7E98DDB4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86" r="52837"/>
          <a:stretch>
            <a:fillRect/>
          </a:stretch>
        </p:blipFill>
        <p:spPr bwMode="auto">
          <a:xfrm>
            <a:off x="6678138" y="1508421"/>
            <a:ext cx="1715264" cy="2308356"/>
          </a:xfrm>
          <a:prstGeom prst="rect">
            <a:avLst/>
          </a:prstGeom>
          <a:noFill/>
          <a:extLst>
            <a:ext uri="{909E8E84-426E-40DD-AFC4-6F175D3DCCD1}">
              <a14:hiddenFill xmlns:a14="http://schemas.microsoft.com/office/drawing/2010/main">
                <a:solidFill>
                  <a:srgbClr val="FFFFFF"/>
                </a:solidFill>
              </a14:hiddenFill>
            </a:ext>
          </a:extLst>
        </p:spPr>
      </p:pic>
      <p:grpSp>
        <p:nvGrpSpPr>
          <p:cNvPr id="7178" name="Gruppieren 7177">
            <a:extLst>
              <a:ext uri="{FF2B5EF4-FFF2-40B4-BE49-F238E27FC236}">
                <a16:creationId xmlns:a16="http://schemas.microsoft.com/office/drawing/2014/main" id="{C528A08C-733B-A924-DD87-EA86FAF5419A}"/>
              </a:ext>
            </a:extLst>
          </p:cNvPr>
          <p:cNvGrpSpPr/>
          <p:nvPr/>
        </p:nvGrpSpPr>
        <p:grpSpPr>
          <a:xfrm>
            <a:off x="670350" y="1350148"/>
            <a:ext cx="160496" cy="3145416"/>
            <a:chOff x="670350" y="1350148"/>
            <a:chExt cx="160496" cy="3145416"/>
          </a:xfrm>
        </p:grpSpPr>
        <p:grpSp>
          <p:nvGrpSpPr>
            <p:cNvPr id="59" name="Gruppieren 58">
              <a:extLst>
                <a:ext uri="{FF2B5EF4-FFF2-40B4-BE49-F238E27FC236}">
                  <a16:creationId xmlns:a16="http://schemas.microsoft.com/office/drawing/2014/main" id="{02C021F1-892F-82C5-D52B-B78F37273CA7}"/>
                </a:ext>
              </a:extLst>
            </p:cNvPr>
            <p:cNvGrpSpPr/>
            <p:nvPr/>
          </p:nvGrpSpPr>
          <p:grpSpPr>
            <a:xfrm>
              <a:off x="670350" y="1350148"/>
              <a:ext cx="160496" cy="3145416"/>
              <a:chOff x="666368" y="1547019"/>
              <a:chExt cx="160496" cy="3145416"/>
            </a:xfrm>
          </p:grpSpPr>
          <p:grpSp>
            <p:nvGrpSpPr>
              <p:cNvPr id="55" name="Gruppieren 54">
                <a:extLst>
                  <a:ext uri="{FF2B5EF4-FFF2-40B4-BE49-F238E27FC236}">
                    <a16:creationId xmlns:a16="http://schemas.microsoft.com/office/drawing/2014/main" id="{A8CD6AB5-6A13-5CBE-2F92-784A84AB3F91}"/>
                  </a:ext>
                </a:extLst>
              </p:cNvPr>
              <p:cNvGrpSpPr/>
              <p:nvPr/>
            </p:nvGrpSpPr>
            <p:grpSpPr>
              <a:xfrm>
                <a:off x="666368" y="1547019"/>
                <a:ext cx="160496" cy="3145416"/>
                <a:chOff x="666368" y="1547019"/>
                <a:chExt cx="160496" cy="3145416"/>
              </a:xfrm>
            </p:grpSpPr>
            <p:cxnSp>
              <p:nvCxnSpPr>
                <p:cNvPr id="51" name="Gerader Verbinder 50">
                  <a:extLst>
                    <a:ext uri="{FF2B5EF4-FFF2-40B4-BE49-F238E27FC236}">
                      <a16:creationId xmlns:a16="http://schemas.microsoft.com/office/drawing/2014/main" id="{DED33B77-694F-F4D2-C875-2EFC2F5D2253}"/>
                    </a:ext>
                  </a:extLst>
                </p:cNvPr>
                <p:cNvCxnSpPr>
                  <a:cxnSpLocks/>
                  <a:endCxn id="15" idx="3"/>
                </p:cNvCxnSpPr>
                <p:nvPr/>
              </p:nvCxnSpPr>
              <p:spPr>
                <a:xfrm flipH="1">
                  <a:off x="746616" y="1547019"/>
                  <a:ext cx="3428" cy="2940086"/>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69315F91-5811-63F7-7FB5-A699F65417F6}"/>
                    </a:ext>
                  </a:extLst>
                </p:cNvPr>
                <p:cNvGrpSpPr/>
                <p:nvPr/>
              </p:nvGrpSpPr>
              <p:grpSpPr>
                <a:xfrm>
                  <a:off x="666368" y="1664319"/>
                  <a:ext cx="160496" cy="3028116"/>
                  <a:chOff x="353365" y="1509897"/>
                  <a:chExt cx="176268" cy="3325691"/>
                </a:xfrm>
              </p:grpSpPr>
              <p:grpSp>
                <p:nvGrpSpPr>
                  <p:cNvPr id="3" name="Gruppieren 2">
                    <a:extLst>
                      <a:ext uri="{FF2B5EF4-FFF2-40B4-BE49-F238E27FC236}">
                        <a16:creationId xmlns:a16="http://schemas.microsoft.com/office/drawing/2014/main" id="{CDA4E912-2F42-1303-24EE-DAE75B28CA82}"/>
                      </a:ext>
                    </a:extLst>
                  </p:cNvPr>
                  <p:cNvGrpSpPr/>
                  <p:nvPr/>
                </p:nvGrpSpPr>
                <p:grpSpPr>
                  <a:xfrm>
                    <a:off x="353365" y="1509897"/>
                    <a:ext cx="176268" cy="3325691"/>
                    <a:chOff x="6762353" y="2615584"/>
                    <a:chExt cx="176268" cy="3325691"/>
                  </a:xfrm>
                </p:grpSpPr>
                <p:sp>
                  <p:nvSpPr>
                    <p:cNvPr id="15" name="Gleichschenkliges Dreieck 14">
                      <a:extLst>
                        <a:ext uri="{FF2B5EF4-FFF2-40B4-BE49-F238E27FC236}">
                          <a16:creationId xmlns:a16="http://schemas.microsoft.com/office/drawing/2014/main" id="{8C5E56FC-B6BA-FD49-02E5-CFE6DAACAC6F}"/>
                        </a:ext>
                      </a:extLst>
                    </p:cNvPr>
                    <p:cNvSpPr/>
                    <p:nvPr/>
                  </p:nvSpPr>
                  <p:spPr>
                    <a:xfrm rot="10800000">
                      <a:off x="6762353" y="5715767"/>
                      <a:ext cx="176268" cy="225508"/>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6" name="Ellipse 15">
                      <a:extLst>
                        <a:ext uri="{FF2B5EF4-FFF2-40B4-BE49-F238E27FC236}">
                          <a16:creationId xmlns:a16="http://schemas.microsoft.com/office/drawing/2014/main" id="{FCB1A9DF-BCEF-2063-4B43-DB6E92E0E48B}"/>
                        </a:ext>
                      </a:extLst>
                    </p:cNvPr>
                    <p:cNvSpPr/>
                    <p:nvPr/>
                  </p:nvSpPr>
                  <p:spPr>
                    <a:xfrm>
                      <a:off x="6805486" y="2615584"/>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7" name="Ellipse 16">
                      <a:extLst>
                        <a:ext uri="{FF2B5EF4-FFF2-40B4-BE49-F238E27FC236}">
                          <a16:creationId xmlns:a16="http://schemas.microsoft.com/office/drawing/2014/main" id="{62E496D2-A4E1-CCBA-AD95-FABD1ECDB56A}"/>
                        </a:ext>
                      </a:extLst>
                    </p:cNvPr>
                    <p:cNvSpPr/>
                    <p:nvPr/>
                  </p:nvSpPr>
                  <p:spPr>
                    <a:xfrm>
                      <a:off x="6805486" y="3311821"/>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8" name="Ellipse 17">
                      <a:extLst>
                        <a:ext uri="{FF2B5EF4-FFF2-40B4-BE49-F238E27FC236}">
                          <a16:creationId xmlns:a16="http://schemas.microsoft.com/office/drawing/2014/main" id="{AE783A49-3717-E870-F011-14929D1F6FBD}"/>
                        </a:ext>
                      </a:extLst>
                    </p:cNvPr>
                    <p:cNvSpPr/>
                    <p:nvPr/>
                  </p:nvSpPr>
                  <p:spPr>
                    <a:xfrm>
                      <a:off x="6805486" y="4704297"/>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9" name="Ellipse 18">
                      <a:extLst>
                        <a:ext uri="{FF2B5EF4-FFF2-40B4-BE49-F238E27FC236}">
                          <a16:creationId xmlns:a16="http://schemas.microsoft.com/office/drawing/2014/main" id="{F9F47CE1-4494-E584-5907-3E34D4261CFE}"/>
                        </a:ext>
                      </a:extLst>
                    </p:cNvPr>
                    <p:cNvSpPr/>
                    <p:nvPr/>
                  </p:nvSpPr>
                  <p:spPr>
                    <a:xfrm>
                      <a:off x="6805486" y="5400535"/>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25" name="Verbinder: gekrümmt 24">
                    <a:extLst>
                      <a:ext uri="{FF2B5EF4-FFF2-40B4-BE49-F238E27FC236}">
                        <a16:creationId xmlns:a16="http://schemas.microsoft.com/office/drawing/2014/main" id="{1794CF26-9921-55D2-A4B4-4EE135F2D126}"/>
                      </a:ext>
                    </a:extLst>
                  </p:cNvPr>
                  <p:cNvCxnSpPr>
                    <a:cxnSpLocks/>
                    <a:stCxn id="19" idx="2"/>
                    <a:endCxn id="18" idx="2"/>
                  </p:cNvCxnSpPr>
                  <p:nvPr/>
                </p:nvCxnSpPr>
                <p:spPr>
                  <a:xfrm rot="10800000">
                    <a:off x="396498" y="3643611"/>
                    <a:ext cx="13948" cy="696238"/>
                  </a:xfrm>
                  <a:prstGeom prst="curvedConnector3">
                    <a:avLst>
                      <a:gd name="adj1" fmla="val 2220000"/>
                    </a:avLst>
                  </a:prstGeom>
                  <a:ln w="19050">
                    <a:solidFill>
                      <a:srgbClr val="0068B4"/>
                    </a:solidFill>
                    <a:tailEnd type="triangle" w="lg" len="med"/>
                  </a:ln>
                </p:spPr>
                <p:style>
                  <a:lnRef idx="1">
                    <a:schemeClr val="accent1"/>
                  </a:lnRef>
                  <a:fillRef idx="0">
                    <a:schemeClr val="accent1"/>
                  </a:fillRef>
                  <a:effectRef idx="0">
                    <a:schemeClr val="accent1"/>
                  </a:effectRef>
                  <a:fontRef idx="minor">
                    <a:schemeClr val="tx1"/>
                  </a:fontRef>
                </p:style>
              </p:cxnSp>
            </p:grpSp>
          </p:grpSp>
          <p:sp>
            <p:nvSpPr>
              <p:cNvPr id="41" name="Ellipse 40">
                <a:extLst>
                  <a:ext uri="{FF2B5EF4-FFF2-40B4-BE49-F238E27FC236}">
                    <a16:creationId xmlns:a16="http://schemas.microsoft.com/office/drawing/2014/main" id="{88FA3B7C-0CA0-711D-28EA-5446A8BFB287}"/>
                  </a:ext>
                </a:extLst>
              </p:cNvPr>
              <p:cNvSpPr/>
              <p:nvPr/>
            </p:nvSpPr>
            <p:spPr>
              <a:xfrm>
                <a:off x="706021" y="2932199"/>
                <a:ext cx="81947" cy="81947"/>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7174" name="Gerader Verbinder 7173">
              <a:extLst>
                <a:ext uri="{FF2B5EF4-FFF2-40B4-BE49-F238E27FC236}">
                  <a16:creationId xmlns:a16="http://schemas.microsoft.com/office/drawing/2014/main" id="{131608A6-90DB-2DBE-05F5-71C5AECBEC29}"/>
                </a:ext>
              </a:extLst>
            </p:cNvPr>
            <p:cNvCxnSpPr>
              <a:cxnSpLocks/>
              <a:stCxn id="41" idx="4"/>
              <a:endCxn id="15" idx="3"/>
            </p:cNvCxnSpPr>
            <p:nvPr/>
          </p:nvCxnSpPr>
          <p:spPr>
            <a:xfrm flipH="1">
              <a:off x="750598" y="2817275"/>
              <a:ext cx="379" cy="1472959"/>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769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6DD028B-670D-062A-3E51-0098E453DC6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BD2013B7-EF9A-D690-0D54-F7CE219F4C1A}"/>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Clustering with DBSCAN (</a:t>
            </a:r>
            <a:r>
              <a:rPr lang="en-US" sz="1700" i="1" dirty="0">
                <a:latin typeface="+mn-lt"/>
              </a:rPr>
              <a:t>Density-Based Spatial Clustering of Applications with Noise</a:t>
            </a:r>
            <a:r>
              <a:rPr lang="en-US" sz="1700" dirty="0">
                <a:latin typeface="+mn-lt"/>
              </a:rPr>
              <a:t>)</a:t>
            </a:r>
            <a:endParaRPr lang="en-US" sz="1700" noProof="0" dirty="0">
              <a:latin typeface="+mn-lt"/>
            </a:endParaRPr>
          </a:p>
        </p:txBody>
      </p:sp>
      <p:grpSp>
        <p:nvGrpSpPr>
          <p:cNvPr id="4" name="Gruppieren 3">
            <a:extLst>
              <a:ext uri="{FF2B5EF4-FFF2-40B4-BE49-F238E27FC236}">
                <a16:creationId xmlns:a16="http://schemas.microsoft.com/office/drawing/2014/main" id="{59298B66-0307-64C8-3F54-BD596B58F36A}"/>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3982ADC4-AA24-D2F3-C5F2-FBC57D23D1D9}"/>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9351152C-BC3F-C5BF-09EC-7CEADDD7092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3A0BF305-ECBC-79BC-FCD6-2C23940871A1}"/>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E8BEFB37-B1A8-7766-3B03-0A6D46854AB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5CA7C44B-9812-B4FC-3E62-EA0CE880B8FF}"/>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8F28120F-8E3E-4A19-1626-D4C3A4D77D7A}"/>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AC50BE5-8632-10E1-1791-B6790268C1F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4F39E9A5-30A1-05FB-1802-8C269836ECF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15</a:t>
            </a:fld>
            <a:endParaRPr lang="en-US" noProof="0" dirty="0"/>
          </a:p>
        </p:txBody>
      </p:sp>
      <p:sp>
        <p:nvSpPr>
          <p:cNvPr id="20" name="Textfeld 19">
            <a:extLst>
              <a:ext uri="{FF2B5EF4-FFF2-40B4-BE49-F238E27FC236}">
                <a16:creationId xmlns:a16="http://schemas.microsoft.com/office/drawing/2014/main" id="{1E1421EE-06E5-DB23-2149-8DF25E3C593E}"/>
              </a:ext>
            </a:extLst>
          </p:cNvPr>
          <p:cNvSpPr txBox="1"/>
          <p:nvPr/>
        </p:nvSpPr>
        <p:spPr>
          <a:xfrm>
            <a:off x="947840" y="1332845"/>
            <a:ext cx="7832730" cy="353943"/>
          </a:xfrm>
          <a:prstGeom prst="rect">
            <a:avLst/>
          </a:prstGeom>
          <a:noFill/>
        </p:spPr>
        <p:txBody>
          <a:bodyPr wrap="square" rtlCol="0">
            <a:spAutoFit/>
          </a:bodyPr>
          <a:lstStyle/>
          <a:p>
            <a:r>
              <a:rPr lang="en-US" sz="1700" noProof="0" dirty="0">
                <a:latin typeface="+mn-lt"/>
              </a:rPr>
              <a:t>Training an autoencoder</a:t>
            </a:r>
          </a:p>
        </p:txBody>
      </p:sp>
      <p:sp>
        <p:nvSpPr>
          <p:cNvPr id="21" name="Textfeld 20">
            <a:extLst>
              <a:ext uri="{FF2B5EF4-FFF2-40B4-BE49-F238E27FC236}">
                <a16:creationId xmlns:a16="http://schemas.microsoft.com/office/drawing/2014/main" id="{B0DCFFB9-732C-143D-3BFD-2A5599050238}"/>
              </a:ext>
            </a:extLst>
          </p:cNvPr>
          <p:cNvSpPr txBox="1"/>
          <p:nvPr/>
        </p:nvSpPr>
        <p:spPr>
          <a:xfrm>
            <a:off x="947840" y="1969700"/>
            <a:ext cx="7832730" cy="353943"/>
          </a:xfrm>
          <a:prstGeom prst="rect">
            <a:avLst/>
          </a:prstGeom>
          <a:noFill/>
        </p:spPr>
        <p:txBody>
          <a:bodyPr wrap="square" rtlCol="0">
            <a:spAutoFit/>
          </a:bodyPr>
          <a:lstStyle/>
          <a:p>
            <a:r>
              <a:rPr lang="en-US" sz="1700" noProof="0" dirty="0">
                <a:latin typeface="+mn-lt"/>
              </a:rPr>
              <a:t>Using Encoder to transform inputs into latent-space</a:t>
            </a:r>
          </a:p>
        </p:txBody>
      </p:sp>
      <p:sp>
        <p:nvSpPr>
          <p:cNvPr id="22" name="Textfeld 21">
            <a:extLst>
              <a:ext uri="{FF2B5EF4-FFF2-40B4-BE49-F238E27FC236}">
                <a16:creationId xmlns:a16="http://schemas.microsoft.com/office/drawing/2014/main" id="{AB08B257-E028-AA82-0312-7314F7654658}"/>
              </a:ext>
            </a:extLst>
          </p:cNvPr>
          <p:cNvSpPr txBox="1"/>
          <p:nvPr/>
        </p:nvSpPr>
        <p:spPr>
          <a:xfrm>
            <a:off x="947840" y="2599329"/>
            <a:ext cx="7832730" cy="353943"/>
          </a:xfrm>
          <a:prstGeom prst="rect">
            <a:avLst/>
          </a:prstGeom>
          <a:noFill/>
        </p:spPr>
        <p:txBody>
          <a:bodyPr wrap="square" rtlCol="0">
            <a:spAutoFit/>
          </a:bodyPr>
          <a:lstStyle/>
          <a:p>
            <a:pPr indent="-338400">
              <a:lnSpc>
                <a:spcPct val="95000"/>
              </a:lnSpc>
              <a:spcBef>
                <a:spcPts val="1200"/>
              </a:spcBef>
            </a:pPr>
            <a:r>
              <a:rPr lang="en-US" sz="1700" dirty="0">
                <a:latin typeface="+mn-lt"/>
              </a:rPr>
              <a:t>Grouping together points that are closely packed</a:t>
            </a:r>
          </a:p>
        </p:txBody>
      </p:sp>
      <p:sp>
        <p:nvSpPr>
          <p:cNvPr id="7171" name="Textfeld 7170">
            <a:extLst>
              <a:ext uri="{FF2B5EF4-FFF2-40B4-BE49-F238E27FC236}">
                <a16:creationId xmlns:a16="http://schemas.microsoft.com/office/drawing/2014/main" id="{6D5712FB-FCC4-9F35-705F-B3C4DD30DEC4}"/>
              </a:ext>
            </a:extLst>
          </p:cNvPr>
          <p:cNvSpPr txBox="1"/>
          <p:nvPr/>
        </p:nvSpPr>
        <p:spPr>
          <a:xfrm>
            <a:off x="947840" y="3228958"/>
            <a:ext cx="7832730" cy="353943"/>
          </a:xfrm>
          <a:prstGeom prst="rect">
            <a:avLst/>
          </a:prstGeom>
          <a:noFill/>
        </p:spPr>
        <p:txBody>
          <a:bodyPr wrap="square" rtlCol="0">
            <a:spAutoFit/>
          </a:bodyPr>
          <a:lstStyle/>
          <a:p>
            <a:r>
              <a:rPr lang="en-US" sz="1700" dirty="0">
                <a:solidFill>
                  <a:schemeClr val="dk1"/>
                </a:solidFill>
                <a:latin typeface="Calibri"/>
                <a:ea typeface="Calibri"/>
                <a:cs typeface="Calibri"/>
                <a:sym typeface="Calibri"/>
              </a:rPr>
              <a:t>Marking those as outliers that lie alone in low-density regions</a:t>
            </a:r>
            <a:endParaRPr lang="en-US" sz="1700" noProof="0" dirty="0">
              <a:latin typeface="+mn-lt"/>
            </a:endParaRPr>
          </a:p>
        </p:txBody>
      </p:sp>
      <p:pic>
        <p:nvPicPr>
          <p:cNvPr id="27" name="Picture 4">
            <a:extLst>
              <a:ext uri="{FF2B5EF4-FFF2-40B4-BE49-F238E27FC236}">
                <a16:creationId xmlns:a16="http://schemas.microsoft.com/office/drawing/2014/main" id="{7FA52055-0E52-B5C1-626D-55D8F6DFD7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84" t="6186" r="344"/>
          <a:stretch>
            <a:fillRect/>
          </a:stretch>
        </p:blipFill>
        <p:spPr bwMode="auto">
          <a:xfrm>
            <a:off x="6674709" y="1508421"/>
            <a:ext cx="1689832" cy="2307931"/>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uppieren 34">
            <a:extLst>
              <a:ext uri="{FF2B5EF4-FFF2-40B4-BE49-F238E27FC236}">
                <a16:creationId xmlns:a16="http://schemas.microsoft.com/office/drawing/2014/main" id="{AF13CEA2-E6E6-BD80-D210-97EBB6F75794}"/>
              </a:ext>
            </a:extLst>
          </p:cNvPr>
          <p:cNvGrpSpPr/>
          <p:nvPr/>
        </p:nvGrpSpPr>
        <p:grpSpPr>
          <a:xfrm>
            <a:off x="670351" y="1350148"/>
            <a:ext cx="160496" cy="2527183"/>
            <a:chOff x="670351" y="1350148"/>
            <a:chExt cx="160496" cy="2527183"/>
          </a:xfrm>
        </p:grpSpPr>
        <p:grpSp>
          <p:nvGrpSpPr>
            <p:cNvPr id="59" name="Gruppieren 58">
              <a:extLst>
                <a:ext uri="{FF2B5EF4-FFF2-40B4-BE49-F238E27FC236}">
                  <a16:creationId xmlns:a16="http://schemas.microsoft.com/office/drawing/2014/main" id="{28DB1412-2FE7-482F-32A2-F2FA054796E1}"/>
                </a:ext>
              </a:extLst>
            </p:cNvPr>
            <p:cNvGrpSpPr/>
            <p:nvPr/>
          </p:nvGrpSpPr>
          <p:grpSpPr>
            <a:xfrm>
              <a:off x="670351" y="1350148"/>
              <a:ext cx="160496" cy="2527183"/>
              <a:chOff x="666369" y="1547019"/>
              <a:chExt cx="160496" cy="2527183"/>
            </a:xfrm>
          </p:grpSpPr>
          <p:grpSp>
            <p:nvGrpSpPr>
              <p:cNvPr id="55" name="Gruppieren 54">
                <a:extLst>
                  <a:ext uri="{FF2B5EF4-FFF2-40B4-BE49-F238E27FC236}">
                    <a16:creationId xmlns:a16="http://schemas.microsoft.com/office/drawing/2014/main" id="{B69AD565-0F66-C45F-FC2F-487C46CE46FC}"/>
                  </a:ext>
                </a:extLst>
              </p:cNvPr>
              <p:cNvGrpSpPr/>
              <p:nvPr/>
            </p:nvGrpSpPr>
            <p:grpSpPr>
              <a:xfrm>
                <a:off x="666369" y="1547019"/>
                <a:ext cx="160496" cy="2527183"/>
                <a:chOff x="666369" y="1547019"/>
                <a:chExt cx="160496" cy="2527183"/>
              </a:xfrm>
            </p:grpSpPr>
            <p:cxnSp>
              <p:nvCxnSpPr>
                <p:cNvPr id="51" name="Gerader Verbinder 50">
                  <a:extLst>
                    <a:ext uri="{FF2B5EF4-FFF2-40B4-BE49-F238E27FC236}">
                      <a16:creationId xmlns:a16="http://schemas.microsoft.com/office/drawing/2014/main" id="{4B97DFF2-08C4-169D-028E-F8AA08AF859E}"/>
                    </a:ext>
                  </a:extLst>
                </p:cNvPr>
                <p:cNvCxnSpPr>
                  <a:cxnSpLocks/>
                  <a:endCxn id="15" idx="3"/>
                </p:cNvCxnSpPr>
                <p:nvPr/>
              </p:nvCxnSpPr>
              <p:spPr>
                <a:xfrm flipH="1">
                  <a:off x="746617" y="1547019"/>
                  <a:ext cx="3427" cy="232185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3" name="Gruppieren 2">
                  <a:extLst>
                    <a:ext uri="{FF2B5EF4-FFF2-40B4-BE49-F238E27FC236}">
                      <a16:creationId xmlns:a16="http://schemas.microsoft.com/office/drawing/2014/main" id="{1F140FA4-9209-C9B8-E946-8A85E0ED1DF7}"/>
                    </a:ext>
                  </a:extLst>
                </p:cNvPr>
                <p:cNvGrpSpPr/>
                <p:nvPr/>
              </p:nvGrpSpPr>
              <p:grpSpPr>
                <a:xfrm>
                  <a:off x="666369" y="1664319"/>
                  <a:ext cx="160496" cy="2409883"/>
                  <a:chOff x="6762354" y="2615584"/>
                  <a:chExt cx="176268" cy="2646699"/>
                </a:xfrm>
              </p:grpSpPr>
              <p:sp>
                <p:nvSpPr>
                  <p:cNvPr id="15" name="Gleichschenkliges Dreieck 14">
                    <a:extLst>
                      <a:ext uri="{FF2B5EF4-FFF2-40B4-BE49-F238E27FC236}">
                        <a16:creationId xmlns:a16="http://schemas.microsoft.com/office/drawing/2014/main" id="{601BAC65-EB00-D9DE-2B31-8C02CC7A275C}"/>
                      </a:ext>
                    </a:extLst>
                  </p:cNvPr>
                  <p:cNvSpPr/>
                  <p:nvPr/>
                </p:nvSpPr>
                <p:spPr>
                  <a:xfrm rot="10800000">
                    <a:off x="6762354" y="5036775"/>
                    <a:ext cx="176268" cy="225508"/>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6" name="Ellipse 15">
                    <a:extLst>
                      <a:ext uri="{FF2B5EF4-FFF2-40B4-BE49-F238E27FC236}">
                        <a16:creationId xmlns:a16="http://schemas.microsoft.com/office/drawing/2014/main" id="{A72981CC-B2CB-2FB1-FDEA-4E8C444A5D5A}"/>
                      </a:ext>
                    </a:extLst>
                  </p:cNvPr>
                  <p:cNvSpPr/>
                  <p:nvPr/>
                </p:nvSpPr>
                <p:spPr>
                  <a:xfrm>
                    <a:off x="6805486" y="2615584"/>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7" name="Ellipse 16">
                    <a:extLst>
                      <a:ext uri="{FF2B5EF4-FFF2-40B4-BE49-F238E27FC236}">
                        <a16:creationId xmlns:a16="http://schemas.microsoft.com/office/drawing/2014/main" id="{66E851BF-B29F-96DE-A1D3-5C3ED133805A}"/>
                      </a:ext>
                    </a:extLst>
                  </p:cNvPr>
                  <p:cNvSpPr/>
                  <p:nvPr/>
                </p:nvSpPr>
                <p:spPr>
                  <a:xfrm>
                    <a:off x="6805486" y="3311821"/>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8" name="Ellipse 17">
                    <a:extLst>
                      <a:ext uri="{FF2B5EF4-FFF2-40B4-BE49-F238E27FC236}">
                        <a16:creationId xmlns:a16="http://schemas.microsoft.com/office/drawing/2014/main" id="{2E267561-DCC4-AFB2-8500-DF195E66DF4A}"/>
                      </a:ext>
                    </a:extLst>
                  </p:cNvPr>
                  <p:cNvSpPr/>
                  <p:nvPr/>
                </p:nvSpPr>
                <p:spPr>
                  <a:xfrm>
                    <a:off x="6805486" y="4704297"/>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grpSp>
          <p:sp>
            <p:nvSpPr>
              <p:cNvPr id="41" name="Ellipse 40">
                <a:extLst>
                  <a:ext uri="{FF2B5EF4-FFF2-40B4-BE49-F238E27FC236}">
                    <a16:creationId xmlns:a16="http://schemas.microsoft.com/office/drawing/2014/main" id="{C8679047-6BDF-D829-4987-018BB876768F}"/>
                  </a:ext>
                </a:extLst>
              </p:cNvPr>
              <p:cNvSpPr/>
              <p:nvPr/>
            </p:nvSpPr>
            <p:spPr>
              <a:xfrm>
                <a:off x="706021" y="2932199"/>
                <a:ext cx="81947" cy="81947"/>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34" name="Gerader Verbinder 33">
              <a:extLst>
                <a:ext uri="{FF2B5EF4-FFF2-40B4-BE49-F238E27FC236}">
                  <a16:creationId xmlns:a16="http://schemas.microsoft.com/office/drawing/2014/main" id="{ECF41BD2-007C-5107-3568-3C3B775A4F7D}"/>
                </a:ext>
              </a:extLst>
            </p:cNvPr>
            <p:cNvCxnSpPr>
              <a:cxnSpLocks/>
              <a:stCxn id="41" idx="4"/>
              <a:endCxn id="15" idx="3"/>
            </p:cNvCxnSpPr>
            <p:nvPr/>
          </p:nvCxnSpPr>
          <p:spPr>
            <a:xfrm flipH="1">
              <a:off x="750599" y="2817275"/>
              <a:ext cx="378" cy="854726"/>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9133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E73B6B48-5DBE-2AF8-57CC-4C3B632636D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96DB8B13-BEC0-1D1F-BAF5-6E3E8BA48DAC}"/>
              </a:ext>
            </a:extLst>
          </p:cNvPr>
          <p:cNvSpPr txBox="1">
            <a:spLocks noGrp="1"/>
          </p:cNvSpPr>
          <p:nvPr>
            <p:ph type="body" idx="4294967295"/>
          </p:nvPr>
        </p:nvSpPr>
        <p:spPr>
          <a:xfrm>
            <a:off x="359999" y="712876"/>
            <a:ext cx="4984573"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Isolation Forest</a:t>
            </a:r>
          </a:p>
          <a:p>
            <a:pPr indent="-338400">
              <a:lnSpc>
                <a:spcPct val="95000"/>
              </a:lnSpc>
              <a:spcBef>
                <a:spcPts val="1200"/>
              </a:spcBef>
            </a:pPr>
            <a:r>
              <a:rPr lang="en-US" sz="1700" noProof="0" dirty="0">
                <a:latin typeface="+mn-lt"/>
              </a:rPr>
              <a:t>Robust for detecting outliers</a:t>
            </a:r>
          </a:p>
          <a:p>
            <a:pPr indent="-338400">
              <a:lnSpc>
                <a:spcPct val="95000"/>
              </a:lnSpc>
              <a:spcBef>
                <a:spcPts val="1200"/>
              </a:spcBef>
            </a:pPr>
            <a:r>
              <a:rPr lang="en-US" sz="1700" noProof="0" dirty="0">
                <a:latin typeface="+mn-lt"/>
              </a:rPr>
              <a:t>Does not assume the distribution</a:t>
            </a:r>
          </a:p>
          <a:p>
            <a:pPr indent="-338400">
              <a:lnSpc>
                <a:spcPct val="95000"/>
              </a:lnSpc>
              <a:spcBef>
                <a:spcPts val="1200"/>
              </a:spcBef>
            </a:pPr>
            <a:r>
              <a:rPr lang="en-US" sz="1700" noProof="0" dirty="0">
                <a:latin typeface="+mn-lt"/>
              </a:rPr>
              <a:t>However, not built for timeseries data</a:t>
            </a:r>
          </a:p>
        </p:txBody>
      </p:sp>
      <p:grpSp>
        <p:nvGrpSpPr>
          <p:cNvPr id="4" name="Gruppieren 3">
            <a:extLst>
              <a:ext uri="{FF2B5EF4-FFF2-40B4-BE49-F238E27FC236}">
                <a16:creationId xmlns:a16="http://schemas.microsoft.com/office/drawing/2014/main" id="{2F74A049-654E-458D-F1A1-8B6EAD49A735}"/>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FCB63554-640B-6098-0C72-09CA35D16F9C}"/>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E7F3C4AB-4B84-98F7-1C5D-D2C232EA44B6}"/>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8F78BA1A-C441-5BDC-E631-43714DD047EA}"/>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E53A6C86-4942-4D2E-7FA5-E7666ED39BD9}"/>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30781FE1-7A37-4BA1-B3E8-45A8F17187C2}"/>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5655D89-ED08-64A7-A410-4729191498DF}"/>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6881A04A-7337-4DCE-727B-B6220CD1B91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Wijemanne</a:t>
            </a:r>
          </a:p>
        </p:txBody>
      </p:sp>
      <p:sp>
        <p:nvSpPr>
          <p:cNvPr id="12" name="Foliennummernplatzhalter 11">
            <a:extLst>
              <a:ext uri="{FF2B5EF4-FFF2-40B4-BE49-F238E27FC236}">
                <a16:creationId xmlns:a16="http://schemas.microsoft.com/office/drawing/2014/main" id="{370CE877-A16B-7D5B-1F54-0530778E664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16</a:t>
            </a:fld>
            <a:endParaRPr lang="en-US" noProof="0" dirty="0"/>
          </a:p>
        </p:txBody>
      </p:sp>
      <p:pic>
        <p:nvPicPr>
          <p:cNvPr id="2050" name="Picture 2">
            <a:extLst>
              <a:ext uri="{FF2B5EF4-FFF2-40B4-BE49-F238E27FC236}">
                <a16:creationId xmlns:a16="http://schemas.microsoft.com/office/drawing/2014/main" id="{AA46DCF9-8505-F131-B817-3D8F72405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927" y="1314445"/>
            <a:ext cx="3538530" cy="140732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DE2E3E5-F3E2-9DC4-AE1D-CE9EF38E961A}"/>
              </a:ext>
            </a:extLst>
          </p:cNvPr>
          <p:cNvSpPr>
            <a:spLocks noGrp="1"/>
          </p:cNvSpPr>
          <p:nvPr>
            <p:ph type="ftr" idx="11"/>
          </p:nvPr>
        </p:nvSpPr>
        <p:spPr>
          <a:xfrm>
            <a:off x="158186" y="4732864"/>
            <a:ext cx="8581001" cy="171448"/>
          </a:xfrm>
        </p:spPr>
        <p:txBody>
          <a:bodyPr/>
          <a:lstStyle/>
          <a:p>
            <a:r>
              <a:rPr lang="en-US" dirty="0">
                <a:solidFill>
                  <a:schemeClr val="tx1"/>
                </a:solidFill>
              </a:rPr>
              <a:t>[1] Pandey, P. (2020, November 3). Outlier detection using isolation forests. Machine Learning Geek. https://machinelearninggeek.com/outlier-detection-using-isolation-forests/ </a:t>
            </a:r>
          </a:p>
        </p:txBody>
      </p:sp>
      <p:sp>
        <p:nvSpPr>
          <p:cNvPr id="24" name="Textfeld 19">
            <a:extLst>
              <a:ext uri="{FF2B5EF4-FFF2-40B4-BE49-F238E27FC236}">
                <a16:creationId xmlns:a16="http://schemas.microsoft.com/office/drawing/2014/main" id="{C0B9713C-82D8-DDE9-39D4-E43323787037}"/>
              </a:ext>
            </a:extLst>
          </p:cNvPr>
          <p:cNvSpPr txBox="1"/>
          <p:nvPr/>
        </p:nvSpPr>
        <p:spPr>
          <a:xfrm>
            <a:off x="756174" y="2760026"/>
            <a:ext cx="7832730" cy="353943"/>
          </a:xfrm>
          <a:prstGeom prst="rect">
            <a:avLst/>
          </a:prstGeom>
          <a:noFill/>
        </p:spPr>
        <p:txBody>
          <a:bodyPr wrap="square" rtlCol="0">
            <a:spAutoFit/>
          </a:bodyPr>
          <a:lstStyle/>
          <a:p>
            <a:r>
              <a:rPr lang="en-US" sz="1700" noProof="0" dirty="0">
                <a:latin typeface="+mn-lt"/>
              </a:rPr>
              <a:t>Create features (moving averages, lags, variances)</a:t>
            </a:r>
          </a:p>
        </p:txBody>
      </p:sp>
      <p:sp>
        <p:nvSpPr>
          <p:cNvPr id="25" name="Textfeld 19">
            <a:extLst>
              <a:ext uri="{FF2B5EF4-FFF2-40B4-BE49-F238E27FC236}">
                <a16:creationId xmlns:a16="http://schemas.microsoft.com/office/drawing/2014/main" id="{E627E136-ACC7-BE52-9791-38FD34DD38D9}"/>
              </a:ext>
            </a:extLst>
          </p:cNvPr>
          <p:cNvSpPr txBox="1"/>
          <p:nvPr/>
        </p:nvSpPr>
        <p:spPr>
          <a:xfrm>
            <a:off x="756174" y="3234372"/>
            <a:ext cx="7832730" cy="353943"/>
          </a:xfrm>
          <a:prstGeom prst="rect">
            <a:avLst/>
          </a:prstGeom>
          <a:noFill/>
        </p:spPr>
        <p:txBody>
          <a:bodyPr wrap="square" rtlCol="0">
            <a:spAutoFit/>
          </a:bodyPr>
          <a:lstStyle/>
          <a:p>
            <a:r>
              <a:rPr lang="en-US" sz="1700" noProof="0" dirty="0">
                <a:latin typeface="+mn-lt"/>
              </a:rPr>
              <a:t>Train Isolation Forest</a:t>
            </a:r>
          </a:p>
        </p:txBody>
      </p:sp>
      <p:grpSp>
        <p:nvGrpSpPr>
          <p:cNvPr id="27" name="Group 26">
            <a:extLst>
              <a:ext uri="{FF2B5EF4-FFF2-40B4-BE49-F238E27FC236}">
                <a16:creationId xmlns:a16="http://schemas.microsoft.com/office/drawing/2014/main" id="{24900563-4C70-6602-2448-B44DAFC991A8}"/>
              </a:ext>
            </a:extLst>
          </p:cNvPr>
          <p:cNvGrpSpPr/>
          <p:nvPr/>
        </p:nvGrpSpPr>
        <p:grpSpPr>
          <a:xfrm>
            <a:off x="503983" y="2760026"/>
            <a:ext cx="152198" cy="1559310"/>
            <a:chOff x="501085" y="2896694"/>
            <a:chExt cx="152198" cy="1559310"/>
          </a:xfrm>
        </p:grpSpPr>
        <p:cxnSp>
          <p:nvCxnSpPr>
            <p:cNvPr id="18" name="Gerader Verbinder 50">
              <a:extLst>
                <a:ext uri="{FF2B5EF4-FFF2-40B4-BE49-F238E27FC236}">
                  <a16:creationId xmlns:a16="http://schemas.microsoft.com/office/drawing/2014/main" id="{E997B3B4-6B51-CF53-E938-7A142C58522B}"/>
                </a:ext>
              </a:extLst>
            </p:cNvPr>
            <p:cNvCxnSpPr>
              <a:cxnSpLocks/>
            </p:cNvCxnSpPr>
            <p:nvPr/>
          </p:nvCxnSpPr>
          <p:spPr>
            <a:xfrm flipH="1">
              <a:off x="575558" y="2896694"/>
              <a:ext cx="3250" cy="149328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Gleichschenkliges Dreieck 14">
              <a:extLst>
                <a:ext uri="{FF2B5EF4-FFF2-40B4-BE49-F238E27FC236}">
                  <a16:creationId xmlns:a16="http://schemas.microsoft.com/office/drawing/2014/main" id="{CC4FC5D3-35DF-1752-4D64-436DDE5159A4}"/>
                </a:ext>
              </a:extLst>
            </p:cNvPr>
            <p:cNvSpPr/>
            <p:nvPr/>
          </p:nvSpPr>
          <p:spPr>
            <a:xfrm rot="10800000">
              <a:off x="501085" y="4323947"/>
              <a:ext cx="152198" cy="132057"/>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1" name="Ellipse 15">
              <a:extLst>
                <a:ext uri="{FF2B5EF4-FFF2-40B4-BE49-F238E27FC236}">
                  <a16:creationId xmlns:a16="http://schemas.microsoft.com/office/drawing/2014/main" id="{CF73017F-A966-99AC-1011-5066080A695D}"/>
                </a:ext>
              </a:extLst>
            </p:cNvPr>
            <p:cNvSpPr/>
            <p:nvPr/>
          </p:nvSpPr>
          <p:spPr>
            <a:xfrm>
              <a:off x="545472" y="3011521"/>
              <a:ext cx="77710" cy="52704"/>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2" name="Ellipse 16">
              <a:extLst>
                <a:ext uri="{FF2B5EF4-FFF2-40B4-BE49-F238E27FC236}">
                  <a16:creationId xmlns:a16="http://schemas.microsoft.com/office/drawing/2014/main" id="{DEF03DA2-72D5-4C1D-0970-736FA146C83E}"/>
                </a:ext>
              </a:extLst>
            </p:cNvPr>
            <p:cNvSpPr/>
            <p:nvPr/>
          </p:nvSpPr>
          <p:spPr>
            <a:xfrm>
              <a:off x="538328" y="3502027"/>
              <a:ext cx="77710" cy="52704"/>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6" name="Ellipse 16">
              <a:extLst>
                <a:ext uri="{FF2B5EF4-FFF2-40B4-BE49-F238E27FC236}">
                  <a16:creationId xmlns:a16="http://schemas.microsoft.com/office/drawing/2014/main" id="{7C9B0F8D-10E8-5C77-751B-36958D61D549}"/>
                </a:ext>
              </a:extLst>
            </p:cNvPr>
            <p:cNvSpPr/>
            <p:nvPr/>
          </p:nvSpPr>
          <p:spPr>
            <a:xfrm>
              <a:off x="542532" y="3992532"/>
              <a:ext cx="69303" cy="59653"/>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sp>
        <p:nvSpPr>
          <p:cNvPr id="28" name="Textfeld 19">
            <a:extLst>
              <a:ext uri="{FF2B5EF4-FFF2-40B4-BE49-F238E27FC236}">
                <a16:creationId xmlns:a16="http://schemas.microsoft.com/office/drawing/2014/main" id="{F37532A6-6FB8-3033-FC0A-BF70140860E9}"/>
              </a:ext>
            </a:extLst>
          </p:cNvPr>
          <p:cNvSpPr txBox="1"/>
          <p:nvPr/>
        </p:nvSpPr>
        <p:spPr>
          <a:xfrm>
            <a:off x="756174" y="3708718"/>
            <a:ext cx="7832730" cy="353943"/>
          </a:xfrm>
          <a:prstGeom prst="rect">
            <a:avLst/>
          </a:prstGeom>
          <a:noFill/>
        </p:spPr>
        <p:txBody>
          <a:bodyPr wrap="square" rtlCol="0">
            <a:spAutoFit/>
          </a:bodyPr>
          <a:lstStyle/>
          <a:p>
            <a:r>
              <a:rPr lang="en-US" sz="1700" noProof="0" dirty="0">
                <a:latin typeface="+mn-lt"/>
              </a:rPr>
              <a:t>Score data points and identify peaks</a:t>
            </a:r>
          </a:p>
        </p:txBody>
      </p:sp>
    </p:spTree>
    <p:extLst>
      <p:ext uri="{BB962C8B-B14F-4D97-AF65-F5344CB8AC3E}">
        <p14:creationId xmlns:p14="http://schemas.microsoft.com/office/powerpoint/2010/main" val="4080830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996F92FD-FB96-1F89-0FC0-EE3A46F257A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3BC9DF07-4608-3B03-98AD-2E7B9D8596F4}"/>
              </a:ext>
            </a:extLst>
          </p:cNvPr>
          <p:cNvSpPr txBox="1">
            <a:spLocks noGrp="1"/>
          </p:cNvSpPr>
          <p:nvPr>
            <p:ph type="body" idx="4294967295"/>
          </p:nvPr>
        </p:nvSpPr>
        <p:spPr>
          <a:xfrm>
            <a:off x="359998" y="695648"/>
            <a:ext cx="6019371"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Encoder-Decoder Model</a:t>
            </a:r>
          </a:p>
          <a:p>
            <a:pPr indent="-338400">
              <a:lnSpc>
                <a:spcPct val="95000"/>
              </a:lnSpc>
              <a:spcBef>
                <a:spcPts val="1200"/>
              </a:spcBef>
            </a:pPr>
            <a:r>
              <a:rPr lang="en-US" sz="1700" noProof="0" dirty="0">
                <a:latin typeface="+mn-lt"/>
              </a:rPr>
              <a:t>Detects anomalies for multivariate timeseries data by learning non-linear patterns </a:t>
            </a:r>
          </a:p>
          <a:p>
            <a:pPr indent="-338400">
              <a:lnSpc>
                <a:spcPct val="95000"/>
              </a:lnSpc>
              <a:spcBef>
                <a:spcPts val="1200"/>
              </a:spcBef>
            </a:pPr>
            <a:r>
              <a:rPr lang="en-US" sz="1700" noProof="0" dirty="0">
                <a:latin typeface="+mn-lt"/>
              </a:rPr>
              <a:t>LSTMs – designed for sequences</a:t>
            </a:r>
          </a:p>
          <a:p>
            <a:pPr indent="-338400">
              <a:lnSpc>
                <a:spcPct val="95000"/>
              </a:lnSpc>
              <a:spcBef>
                <a:spcPts val="1200"/>
              </a:spcBef>
            </a:pPr>
            <a:r>
              <a:rPr lang="en-US" sz="1700" noProof="0" dirty="0">
                <a:latin typeface="+mn-lt"/>
              </a:rPr>
              <a:t>High computational cost, requires a lot of hyperparameter tuning, and hard to interpret. </a:t>
            </a:r>
          </a:p>
          <a:p>
            <a:pPr indent="-338400">
              <a:lnSpc>
                <a:spcPct val="95000"/>
              </a:lnSpc>
              <a:spcBef>
                <a:spcPts val="1200"/>
              </a:spcBef>
            </a:pPr>
            <a:endParaRPr lang="en-US" sz="1700" noProof="0" dirty="0">
              <a:latin typeface="+mn-lt"/>
            </a:endParaRPr>
          </a:p>
        </p:txBody>
      </p:sp>
      <p:pic>
        <p:nvPicPr>
          <p:cNvPr id="2052" name="Picture 4">
            <a:extLst>
              <a:ext uri="{FF2B5EF4-FFF2-40B4-BE49-F238E27FC236}">
                <a16:creationId xmlns:a16="http://schemas.microsoft.com/office/drawing/2014/main" id="{AD602E60-B768-5DF6-CB82-81BA53962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4163" y="1091646"/>
            <a:ext cx="2735097" cy="250048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pieren 3">
            <a:extLst>
              <a:ext uri="{FF2B5EF4-FFF2-40B4-BE49-F238E27FC236}">
                <a16:creationId xmlns:a16="http://schemas.microsoft.com/office/drawing/2014/main" id="{7C32DBDE-37D3-7822-290D-E8BA183F6478}"/>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89671E7D-39B4-59B6-2D73-C9C217388AE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09AE5676-76BE-CD0A-C6C8-F4FC402167F1}"/>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C5A6E122-B581-B94D-39A2-6A98B98F74A2}"/>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3B29B6C4-63A2-FA1C-BF66-87B34965771C}"/>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CB8FF58C-1FBE-B615-88D5-AEA971657B3E}"/>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89A260FB-D2D0-70D9-D509-5DBBA403D6E0}"/>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2" name="Google Shape;206;p15">
            <a:extLst>
              <a:ext uri="{FF2B5EF4-FFF2-40B4-BE49-F238E27FC236}">
                <a16:creationId xmlns:a16="http://schemas.microsoft.com/office/drawing/2014/main" id="{516FDEA9-948D-5E54-2920-98AFA5B80DA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Wijemanne</a:t>
            </a:r>
          </a:p>
        </p:txBody>
      </p:sp>
      <p:sp>
        <p:nvSpPr>
          <p:cNvPr id="13" name="Foliennummernplatzhalter 12">
            <a:extLst>
              <a:ext uri="{FF2B5EF4-FFF2-40B4-BE49-F238E27FC236}">
                <a16:creationId xmlns:a16="http://schemas.microsoft.com/office/drawing/2014/main" id="{6F9B47E6-9EAA-CA0D-4E5B-3409E4ED07E5}"/>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17</a:t>
            </a:fld>
            <a:endParaRPr lang="en-US" noProof="0" dirty="0"/>
          </a:p>
        </p:txBody>
      </p:sp>
      <p:sp>
        <p:nvSpPr>
          <p:cNvPr id="2" name="Footer Placeholder 1">
            <a:extLst>
              <a:ext uri="{FF2B5EF4-FFF2-40B4-BE49-F238E27FC236}">
                <a16:creationId xmlns:a16="http://schemas.microsoft.com/office/drawing/2014/main" id="{AA6F06B4-5CD8-4F6A-8264-A3B586547B38}"/>
              </a:ext>
            </a:extLst>
          </p:cNvPr>
          <p:cNvSpPr>
            <a:spLocks noGrp="1"/>
          </p:cNvSpPr>
          <p:nvPr>
            <p:ph type="ftr" idx="11"/>
          </p:nvPr>
        </p:nvSpPr>
        <p:spPr>
          <a:xfrm>
            <a:off x="172363" y="4721234"/>
            <a:ext cx="8686733" cy="233976"/>
          </a:xfrm>
        </p:spPr>
        <p:txBody>
          <a:bodyPr/>
          <a:lstStyle/>
          <a:p>
            <a:r>
              <a:rPr lang="en-US" dirty="0">
                <a:solidFill>
                  <a:schemeClr val="tx1"/>
                </a:solidFill>
              </a:rPr>
              <a:t>[2] Rastogi, D., Johri, P., Donelli, M. et al. Deep learning-integrated MRI brain tumor analysis</a:t>
            </a:r>
          </a:p>
        </p:txBody>
      </p:sp>
      <p:sp>
        <p:nvSpPr>
          <p:cNvPr id="18" name="Textfeld 19">
            <a:extLst>
              <a:ext uri="{FF2B5EF4-FFF2-40B4-BE49-F238E27FC236}">
                <a16:creationId xmlns:a16="http://schemas.microsoft.com/office/drawing/2014/main" id="{0F9ED61D-1D2F-04A3-CA00-2FC20637FA7E}"/>
              </a:ext>
            </a:extLst>
          </p:cNvPr>
          <p:cNvSpPr txBox="1"/>
          <p:nvPr/>
        </p:nvSpPr>
        <p:spPr>
          <a:xfrm>
            <a:off x="841899" y="3015692"/>
            <a:ext cx="7832730" cy="353943"/>
          </a:xfrm>
          <a:prstGeom prst="rect">
            <a:avLst/>
          </a:prstGeom>
          <a:noFill/>
        </p:spPr>
        <p:txBody>
          <a:bodyPr wrap="square" rtlCol="0">
            <a:spAutoFit/>
          </a:bodyPr>
          <a:lstStyle>
            <a:defPPr marR="0" lvl="0" algn="l" rtl="0">
              <a:lnSpc>
                <a:spcPct val="100000"/>
              </a:lnSpc>
              <a:spcBef>
                <a:spcPts val="0"/>
              </a:spcBef>
              <a:spcAft>
                <a:spcPts val="0"/>
              </a:spcAft>
            </a:defPPr>
            <a:lvl1pPr>
              <a:defRPr sz="1700">
                <a:latin typeface="+mn-lt"/>
              </a:defRPr>
            </a:lvl1pPr>
          </a:lstStyle>
          <a:p>
            <a:r>
              <a:rPr lang="en-US" dirty="0"/>
              <a:t>Train encoder–decoder model</a:t>
            </a:r>
          </a:p>
        </p:txBody>
      </p:sp>
      <p:sp>
        <p:nvSpPr>
          <p:cNvPr id="19" name="Textfeld 19">
            <a:extLst>
              <a:ext uri="{FF2B5EF4-FFF2-40B4-BE49-F238E27FC236}">
                <a16:creationId xmlns:a16="http://schemas.microsoft.com/office/drawing/2014/main" id="{308F0DCC-838A-EB53-28AD-333198E3AD03}"/>
              </a:ext>
            </a:extLst>
          </p:cNvPr>
          <p:cNvSpPr txBox="1"/>
          <p:nvPr/>
        </p:nvSpPr>
        <p:spPr>
          <a:xfrm>
            <a:off x="841899" y="3461143"/>
            <a:ext cx="7832730" cy="353943"/>
          </a:xfrm>
          <a:prstGeom prst="rect">
            <a:avLst/>
          </a:prstGeom>
          <a:noFill/>
        </p:spPr>
        <p:txBody>
          <a:bodyPr wrap="square" rtlCol="0">
            <a:spAutoFit/>
          </a:bodyPr>
          <a:lstStyle/>
          <a:p>
            <a:r>
              <a:rPr lang="en-US" sz="1700" noProof="0" dirty="0">
                <a:latin typeface="+mn-lt"/>
              </a:rPr>
              <a:t>Compute reconstruction error</a:t>
            </a:r>
          </a:p>
        </p:txBody>
      </p:sp>
      <p:grpSp>
        <p:nvGrpSpPr>
          <p:cNvPr id="20" name="Group 19">
            <a:extLst>
              <a:ext uri="{FF2B5EF4-FFF2-40B4-BE49-F238E27FC236}">
                <a16:creationId xmlns:a16="http://schemas.microsoft.com/office/drawing/2014/main" id="{200C506F-DD63-2711-7921-DCBC8795F515}"/>
              </a:ext>
            </a:extLst>
          </p:cNvPr>
          <p:cNvGrpSpPr/>
          <p:nvPr/>
        </p:nvGrpSpPr>
        <p:grpSpPr>
          <a:xfrm>
            <a:off x="589708" y="2986797"/>
            <a:ext cx="152198" cy="1559310"/>
            <a:chOff x="501085" y="2896694"/>
            <a:chExt cx="152198" cy="1559310"/>
          </a:xfrm>
        </p:grpSpPr>
        <p:cxnSp>
          <p:nvCxnSpPr>
            <p:cNvPr id="21" name="Gerader Verbinder 50">
              <a:extLst>
                <a:ext uri="{FF2B5EF4-FFF2-40B4-BE49-F238E27FC236}">
                  <a16:creationId xmlns:a16="http://schemas.microsoft.com/office/drawing/2014/main" id="{3C25E222-72BD-BA51-81F9-7F63F48804E3}"/>
                </a:ext>
              </a:extLst>
            </p:cNvPr>
            <p:cNvCxnSpPr>
              <a:cxnSpLocks/>
            </p:cNvCxnSpPr>
            <p:nvPr/>
          </p:nvCxnSpPr>
          <p:spPr>
            <a:xfrm flipH="1">
              <a:off x="575558" y="2896694"/>
              <a:ext cx="3250" cy="149328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22" name="Gleichschenkliges Dreieck 14">
              <a:extLst>
                <a:ext uri="{FF2B5EF4-FFF2-40B4-BE49-F238E27FC236}">
                  <a16:creationId xmlns:a16="http://schemas.microsoft.com/office/drawing/2014/main" id="{DFF293D6-3A56-EDFE-29ED-3ED04334163D}"/>
                </a:ext>
              </a:extLst>
            </p:cNvPr>
            <p:cNvSpPr/>
            <p:nvPr/>
          </p:nvSpPr>
          <p:spPr>
            <a:xfrm rot="10800000">
              <a:off x="501085" y="4323947"/>
              <a:ext cx="152198" cy="132057"/>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3" name="Ellipse 15">
              <a:extLst>
                <a:ext uri="{FF2B5EF4-FFF2-40B4-BE49-F238E27FC236}">
                  <a16:creationId xmlns:a16="http://schemas.microsoft.com/office/drawing/2014/main" id="{9457DA58-2CD7-EFDB-3DF3-764E9262EFFD}"/>
                </a:ext>
              </a:extLst>
            </p:cNvPr>
            <p:cNvSpPr/>
            <p:nvPr/>
          </p:nvSpPr>
          <p:spPr>
            <a:xfrm>
              <a:off x="545472" y="3011521"/>
              <a:ext cx="77710" cy="52704"/>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4" name="Ellipse 16">
              <a:extLst>
                <a:ext uri="{FF2B5EF4-FFF2-40B4-BE49-F238E27FC236}">
                  <a16:creationId xmlns:a16="http://schemas.microsoft.com/office/drawing/2014/main" id="{6BCDC6F2-9227-B11A-6243-1B39EA4666E0}"/>
                </a:ext>
              </a:extLst>
            </p:cNvPr>
            <p:cNvSpPr/>
            <p:nvPr/>
          </p:nvSpPr>
          <p:spPr>
            <a:xfrm>
              <a:off x="538328" y="3502027"/>
              <a:ext cx="77710" cy="52704"/>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5" name="Ellipse 16">
              <a:extLst>
                <a:ext uri="{FF2B5EF4-FFF2-40B4-BE49-F238E27FC236}">
                  <a16:creationId xmlns:a16="http://schemas.microsoft.com/office/drawing/2014/main" id="{33F356A6-38C3-DD51-25CC-A6D12D168C84}"/>
                </a:ext>
              </a:extLst>
            </p:cNvPr>
            <p:cNvSpPr/>
            <p:nvPr/>
          </p:nvSpPr>
          <p:spPr>
            <a:xfrm>
              <a:off x="542532" y="3992532"/>
              <a:ext cx="69303" cy="59653"/>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sp>
        <p:nvSpPr>
          <p:cNvPr id="26" name="Textfeld 19">
            <a:extLst>
              <a:ext uri="{FF2B5EF4-FFF2-40B4-BE49-F238E27FC236}">
                <a16:creationId xmlns:a16="http://schemas.microsoft.com/office/drawing/2014/main" id="{ACA63621-171A-8A22-2D3B-D59A1040B39B}"/>
              </a:ext>
            </a:extLst>
          </p:cNvPr>
          <p:cNvSpPr txBox="1"/>
          <p:nvPr/>
        </p:nvSpPr>
        <p:spPr>
          <a:xfrm>
            <a:off x="841899" y="3935489"/>
            <a:ext cx="7832730" cy="353943"/>
          </a:xfrm>
          <a:prstGeom prst="rect">
            <a:avLst/>
          </a:prstGeom>
          <a:noFill/>
        </p:spPr>
        <p:txBody>
          <a:bodyPr wrap="square" rtlCol="0">
            <a:spAutoFit/>
          </a:bodyPr>
          <a:lstStyle/>
          <a:p>
            <a:r>
              <a:rPr lang="en-US" sz="1700" noProof="0" dirty="0">
                <a:latin typeface="+mn-lt"/>
              </a:rPr>
              <a:t>Identify peaks based on threshold</a:t>
            </a:r>
          </a:p>
        </p:txBody>
      </p:sp>
    </p:spTree>
    <p:extLst>
      <p:ext uri="{BB962C8B-B14F-4D97-AF65-F5344CB8AC3E}">
        <p14:creationId xmlns:p14="http://schemas.microsoft.com/office/powerpoint/2010/main" val="3414887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A963F088-85AD-963F-B3D1-84329FA15F17}"/>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DC5F0B37-FA6F-298F-1407-9B4F23238D32}"/>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Autofit/>
          </a:bodyPr>
          <a:lstStyle/>
          <a:p>
            <a:pPr marL="118800" indent="0">
              <a:lnSpc>
                <a:spcPct val="95000"/>
              </a:lnSpc>
              <a:spcBef>
                <a:spcPts val="1200"/>
              </a:spcBef>
              <a:buNone/>
            </a:pPr>
            <a:r>
              <a:rPr lang="en-US" sz="1700" noProof="0" dirty="0">
                <a:latin typeface="+mn-lt"/>
              </a:rPr>
              <a:t>Determining the parameters</a:t>
            </a:r>
          </a:p>
          <a:p>
            <a:pPr indent="-338400">
              <a:lnSpc>
                <a:spcPct val="95000"/>
              </a:lnSpc>
              <a:spcBef>
                <a:spcPts val="1200"/>
              </a:spcBef>
              <a:buFont typeface="Arial" panose="020B0604020202020204" pitchFamily="34" charset="0"/>
              <a:buChar char="•"/>
            </a:pPr>
            <a:r>
              <a:rPr lang="en-US" sz="1700" noProof="0" dirty="0">
                <a:latin typeface="+mn-lt"/>
              </a:rPr>
              <a:t>Since no ground truth is available, the quality of the parameters is estimated purely from </a:t>
            </a:r>
            <a:r>
              <a:rPr lang="en-US" sz="1700" b="1" noProof="0" dirty="0">
                <a:latin typeface="+mn-lt"/>
              </a:rPr>
              <a:t>statistical metrics:</a:t>
            </a:r>
            <a:endParaRPr lang="en-US" sz="1700" noProof="0" dirty="0">
              <a:latin typeface="+mn-lt"/>
            </a:endParaRPr>
          </a:p>
          <a:p>
            <a:pPr lvl="1" indent="-338400">
              <a:lnSpc>
                <a:spcPct val="95000"/>
              </a:lnSpc>
              <a:spcBef>
                <a:spcPts val="1200"/>
              </a:spcBef>
            </a:pPr>
            <a:r>
              <a:rPr lang="en-US" sz="1543" dirty="0">
                <a:latin typeface="+mn-lt"/>
              </a:rPr>
              <a:t>Total number of peaks</a:t>
            </a:r>
            <a:endParaRPr lang="en-US" sz="1543" noProof="0" dirty="0">
              <a:latin typeface="+mn-lt"/>
            </a:endParaRPr>
          </a:p>
          <a:p>
            <a:pPr lvl="1" indent="-338400">
              <a:lnSpc>
                <a:spcPct val="95000"/>
              </a:lnSpc>
              <a:spcBef>
                <a:spcPts val="1200"/>
              </a:spcBef>
            </a:pPr>
            <a:r>
              <a:rPr lang="en-US" sz="1543" noProof="0" dirty="0">
                <a:latin typeface="+mn-lt"/>
              </a:rPr>
              <a:t>Mean peak height</a:t>
            </a:r>
          </a:p>
          <a:p>
            <a:pPr lvl="1" indent="-338400">
              <a:lnSpc>
                <a:spcPct val="95000"/>
              </a:lnSpc>
              <a:spcBef>
                <a:spcPts val="1200"/>
              </a:spcBef>
            </a:pPr>
            <a:r>
              <a:rPr lang="en-US" sz="1543" noProof="0" dirty="0">
                <a:latin typeface="+mn-lt"/>
              </a:rPr>
              <a:t>Mean peak prominence</a:t>
            </a:r>
          </a:p>
          <a:p>
            <a:pPr lvl="1" indent="-338400">
              <a:lnSpc>
                <a:spcPct val="95000"/>
              </a:lnSpc>
              <a:spcBef>
                <a:spcPts val="1200"/>
              </a:spcBef>
            </a:pPr>
            <a:r>
              <a:rPr lang="en-US" sz="1543" dirty="0">
                <a:latin typeface="+mn-lt"/>
              </a:rPr>
              <a:t>Count of sequences without peaks</a:t>
            </a:r>
          </a:p>
          <a:p>
            <a:pPr indent="-338400">
              <a:lnSpc>
                <a:spcPct val="95000"/>
              </a:lnSpc>
              <a:spcBef>
                <a:spcPts val="1200"/>
              </a:spcBef>
            </a:pPr>
            <a:endParaRPr lang="en-US" sz="1700" noProof="0" dirty="0">
              <a:latin typeface="+mn-lt"/>
            </a:endParaRPr>
          </a:p>
          <a:p>
            <a:pPr indent="-338400">
              <a:lnSpc>
                <a:spcPct val="95000"/>
              </a:lnSpc>
              <a:spcBef>
                <a:spcPts val="1200"/>
              </a:spcBef>
              <a:buFont typeface="Wingdings" panose="05000000000000000000" pitchFamily="2" charset="2"/>
              <a:buChar char="Ø"/>
            </a:pPr>
            <a:r>
              <a:rPr lang="en-US" sz="1700" noProof="0" dirty="0">
                <a:latin typeface="+mn-lt"/>
              </a:rPr>
              <a:t>Using </a:t>
            </a:r>
            <a:r>
              <a:rPr lang="en-US" sz="1700" b="1" noProof="0" dirty="0">
                <a:latin typeface="+mn-lt"/>
              </a:rPr>
              <a:t>Pareto-Front-Analysis</a:t>
            </a:r>
            <a:r>
              <a:rPr lang="en-US" sz="1700" noProof="0" dirty="0">
                <a:latin typeface="+mn-lt"/>
              </a:rPr>
              <a:t> to select the best solution</a:t>
            </a:r>
          </a:p>
        </p:txBody>
      </p:sp>
      <p:grpSp>
        <p:nvGrpSpPr>
          <p:cNvPr id="11" name="Gruppieren 10">
            <a:extLst>
              <a:ext uri="{FF2B5EF4-FFF2-40B4-BE49-F238E27FC236}">
                <a16:creationId xmlns:a16="http://schemas.microsoft.com/office/drawing/2014/main" id="{3139A676-370C-8570-5333-363F3152D1D4}"/>
              </a:ext>
            </a:extLst>
          </p:cNvPr>
          <p:cNvGrpSpPr/>
          <p:nvPr/>
        </p:nvGrpSpPr>
        <p:grpSpPr>
          <a:xfrm>
            <a:off x="359999" y="103726"/>
            <a:ext cx="6475141" cy="306900"/>
            <a:chOff x="797538" y="70119"/>
            <a:chExt cx="10280553" cy="425576"/>
          </a:xfrm>
        </p:grpSpPr>
        <p:grpSp>
          <p:nvGrpSpPr>
            <p:cNvPr id="12" name="Gruppieren 11">
              <a:extLst>
                <a:ext uri="{FF2B5EF4-FFF2-40B4-BE49-F238E27FC236}">
                  <a16:creationId xmlns:a16="http://schemas.microsoft.com/office/drawing/2014/main" id="{CA50C20D-A2B8-17DB-68D6-83E1B7640C8C}"/>
                </a:ext>
              </a:extLst>
            </p:cNvPr>
            <p:cNvGrpSpPr/>
            <p:nvPr/>
          </p:nvGrpSpPr>
          <p:grpSpPr>
            <a:xfrm>
              <a:off x="797538" y="70119"/>
              <a:ext cx="9040145" cy="425576"/>
              <a:chOff x="958348" y="786838"/>
              <a:chExt cx="4045251" cy="346364"/>
            </a:xfrm>
          </p:grpSpPr>
          <p:sp>
            <p:nvSpPr>
              <p:cNvPr id="14" name="Richtungspfeil 33">
                <a:extLst>
                  <a:ext uri="{FF2B5EF4-FFF2-40B4-BE49-F238E27FC236}">
                    <a16:creationId xmlns:a16="http://schemas.microsoft.com/office/drawing/2014/main" id="{3C501578-F092-AF7D-93DD-37F6027DA5C7}"/>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Eingekerbter Richtungspfeil 1">
                <a:extLst>
                  <a:ext uri="{FF2B5EF4-FFF2-40B4-BE49-F238E27FC236}">
                    <a16:creationId xmlns:a16="http://schemas.microsoft.com/office/drawing/2014/main" id="{7D0D487A-D9F0-AF9B-6E23-CAD7BA7EA9C5}"/>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16" name="Eingekerbter Richtungspfeil 10">
                <a:extLst>
                  <a:ext uri="{FF2B5EF4-FFF2-40B4-BE49-F238E27FC236}">
                    <a16:creationId xmlns:a16="http://schemas.microsoft.com/office/drawing/2014/main" id="{0E200AE8-C3B0-4BA2-5258-5FBF7943A37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7" name="Eingekerbter Richtungspfeil 11">
                <a:extLst>
                  <a:ext uri="{FF2B5EF4-FFF2-40B4-BE49-F238E27FC236}">
                    <a16:creationId xmlns:a16="http://schemas.microsoft.com/office/drawing/2014/main" id="{67DBACE0-8BD0-2CD1-BC71-91F1114E07D4}"/>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3" name="Eingekerbter Richtungspfeil 11">
              <a:extLst>
                <a:ext uri="{FF2B5EF4-FFF2-40B4-BE49-F238E27FC236}">
                  <a16:creationId xmlns:a16="http://schemas.microsoft.com/office/drawing/2014/main" id="{56125CC7-81D9-0451-BC0A-0799F230831E}"/>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8" name="Google Shape;206;p15">
            <a:extLst>
              <a:ext uri="{FF2B5EF4-FFF2-40B4-BE49-F238E27FC236}">
                <a16:creationId xmlns:a16="http://schemas.microsoft.com/office/drawing/2014/main" id="{AAD4577F-BC91-8424-D25E-EEC97C6EBD6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9" name="Foliennummernplatzhalter 18">
            <a:extLst>
              <a:ext uri="{FF2B5EF4-FFF2-40B4-BE49-F238E27FC236}">
                <a16:creationId xmlns:a16="http://schemas.microsoft.com/office/drawing/2014/main" id="{27FF16BA-92C4-8E21-E6F7-D96B3EF3EC2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18</a:t>
            </a:fld>
            <a:endParaRPr lang="en-US" noProof="0" dirty="0"/>
          </a:p>
        </p:txBody>
      </p:sp>
      <p:sp>
        <p:nvSpPr>
          <p:cNvPr id="20" name="Google Shape;222;p17">
            <a:extLst>
              <a:ext uri="{FF2B5EF4-FFF2-40B4-BE49-F238E27FC236}">
                <a16:creationId xmlns:a16="http://schemas.microsoft.com/office/drawing/2014/main" id="{74B48050-3A00-030B-FF68-EAA964045265}"/>
              </a:ext>
            </a:extLst>
          </p:cNvPr>
          <p:cNvSpPr txBox="1">
            <a:spLocks/>
          </p:cNvSpPr>
          <p:nvPr/>
        </p:nvSpPr>
        <p:spPr>
          <a:xfrm>
            <a:off x="3925064" y="4153031"/>
            <a:ext cx="4076700" cy="692488"/>
          </a:xfrm>
          <a:prstGeom prst="rect">
            <a:avLst/>
          </a:prstGeom>
          <a:noFill/>
          <a:ln>
            <a:noFill/>
          </a:ln>
        </p:spPr>
        <p:txBody>
          <a:bodyPr spcFirstLastPara="1" wrap="square" lIns="91425" tIns="45700" rIns="91425" bIns="45700" anchor="t" anchorCtr="0">
            <a:normAutofit fontScale="70000" lnSpcReduction="20000"/>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Explain pareto front analysis -&gt; visualization of example</a:t>
            </a:r>
          </a:p>
          <a:p>
            <a:pPr indent="-338400">
              <a:lnSpc>
                <a:spcPct val="95000"/>
              </a:lnSpc>
              <a:spcBef>
                <a:spcPts val="1200"/>
              </a:spcBef>
              <a:buNone/>
            </a:pPr>
            <a:r>
              <a:rPr lang="en-US" sz="1700" noProof="0" dirty="0">
                <a:highlight>
                  <a:srgbClr val="FFFF00"/>
                </a:highlight>
                <a:latin typeface="+mn-lt"/>
              </a:rPr>
              <a:t>Reason for use: majority of people us this in papers</a:t>
            </a:r>
          </a:p>
        </p:txBody>
      </p:sp>
      <p:pic>
        <p:nvPicPr>
          <p:cNvPr id="1026" name="Picture 2">
            <a:extLst>
              <a:ext uri="{FF2B5EF4-FFF2-40B4-BE49-F238E27FC236}">
                <a16:creationId xmlns:a16="http://schemas.microsoft.com/office/drawing/2014/main" id="{803303A4-891C-376F-21DF-4F8804A684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77" t="5950" b="10564"/>
          <a:stretch>
            <a:fillRect/>
          </a:stretch>
        </p:blipFill>
        <p:spPr bwMode="auto">
          <a:xfrm>
            <a:off x="5743575" y="1831975"/>
            <a:ext cx="2372357" cy="173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372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0E06195D-0629-2058-2B6A-A6BDAF8978D9}"/>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D5356C76-A2CA-B1AA-B375-A96A76261B56}"/>
              </a:ext>
            </a:extLst>
          </p:cNvPr>
          <p:cNvGraphicFramePr/>
          <p:nvPr>
            <p:extLst>
              <p:ext uri="{D42A27DB-BD31-4B8C-83A1-F6EECF244321}">
                <p14:modId xmlns:p14="http://schemas.microsoft.com/office/powerpoint/2010/main" val="1874476103"/>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B0EF2E46-61CA-6EB2-B85B-757B9CB92E1A}"/>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1AAE43F-B1CE-FD17-5D65-41E844C018A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70195578-C7F7-BB9F-748D-EB18EC3BB10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19</a:t>
            </a:fld>
            <a:endParaRPr lang="en-US" noProof="0" dirty="0"/>
          </a:p>
        </p:txBody>
      </p:sp>
    </p:spTree>
    <p:extLst>
      <p:ext uri="{BB962C8B-B14F-4D97-AF65-F5344CB8AC3E}">
        <p14:creationId xmlns:p14="http://schemas.microsoft.com/office/powerpoint/2010/main" val="2842595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F880705A-6155-7CE7-C4B7-7F6B6988FD9C}"/>
            </a:ext>
          </a:extLst>
        </p:cNvPr>
        <p:cNvGrpSpPr/>
        <p:nvPr/>
      </p:nvGrpSpPr>
      <p:grpSpPr>
        <a:xfrm>
          <a:off x="0" y="0"/>
          <a:ext cx="0" cy="0"/>
          <a:chOff x="0" y="0"/>
          <a:chExt cx="0" cy="0"/>
        </a:xfrm>
      </p:grpSpPr>
      <p:sp>
        <p:nvSpPr>
          <p:cNvPr id="202" name="Google Shape;202;p15">
            <a:extLst>
              <a:ext uri="{FF2B5EF4-FFF2-40B4-BE49-F238E27FC236}">
                <a16:creationId xmlns:a16="http://schemas.microsoft.com/office/drawing/2014/main" id="{72DF9076-4BCF-FD16-FD60-68B0C5F574C9}"/>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Overview</a:t>
            </a:r>
          </a:p>
        </p:txBody>
      </p:sp>
      <p:sp>
        <p:nvSpPr>
          <p:cNvPr id="203" name="Google Shape;203;p15">
            <a:extLst>
              <a:ext uri="{FF2B5EF4-FFF2-40B4-BE49-F238E27FC236}">
                <a16:creationId xmlns:a16="http://schemas.microsoft.com/office/drawing/2014/main" id="{3894A8A4-0DDF-8E2E-BB69-8AF092E10B3B}"/>
              </a:ext>
            </a:extLst>
          </p:cNvPr>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lvl="0" indent="-336550">
              <a:lnSpc>
                <a:spcPct val="95000"/>
              </a:lnSpc>
              <a:spcBef>
                <a:spcPts val="1200"/>
              </a:spcBef>
              <a:buSzPts val="1700"/>
            </a:pPr>
            <a:r>
              <a:rPr lang="en-US" sz="1700" dirty="0">
                <a:highlight>
                  <a:srgbClr val="FFFF00"/>
                </a:highlight>
                <a:latin typeface="+mn-lt"/>
              </a:rPr>
              <a:t>Slide number</a:t>
            </a:r>
            <a:r>
              <a:rPr lang="en-US" sz="1700" noProof="0" dirty="0">
                <a:highlight>
                  <a:srgbClr val="FFFF00"/>
                </a:highlight>
                <a:latin typeface="+mn-lt"/>
              </a:rPr>
              <a:t> “3/…” </a:t>
            </a:r>
            <a:r>
              <a:rPr lang="en-US" sz="1700" dirty="0">
                <a:highlight>
                  <a:srgbClr val="FFFF00"/>
                </a:highlight>
                <a:latin typeface="+mn-lt"/>
              </a:rPr>
              <a:t>instead of just</a:t>
            </a:r>
            <a:r>
              <a:rPr lang="en-US" sz="1700" noProof="0" dirty="0">
                <a:highlight>
                  <a:srgbClr val="FFFF00"/>
                </a:highlight>
                <a:latin typeface="+mn-lt"/>
              </a:rPr>
              <a:t> “3”</a:t>
            </a:r>
          </a:p>
          <a:p>
            <a:pPr indent="-336550">
              <a:lnSpc>
                <a:spcPct val="95000"/>
              </a:lnSpc>
              <a:spcBef>
                <a:spcPts val="1200"/>
              </a:spcBef>
              <a:buSzPts val="1700"/>
            </a:pPr>
            <a:r>
              <a:rPr lang="en-US" sz="1700" noProof="0" dirty="0">
                <a:highlight>
                  <a:srgbClr val="FFFF00"/>
                </a:highlight>
                <a:latin typeface="+mn-lt"/>
              </a:rPr>
              <a:t>Adapt names in footer depending on who is presenting</a:t>
            </a:r>
            <a:endParaRPr lang="en-US" sz="1700" dirty="0">
              <a:highlight>
                <a:srgbClr val="FFFF00"/>
              </a:highlight>
              <a:latin typeface="+mn-lt"/>
            </a:endParaRPr>
          </a:p>
          <a:p>
            <a:pPr indent="-336550">
              <a:lnSpc>
                <a:spcPct val="95000"/>
              </a:lnSpc>
              <a:spcBef>
                <a:spcPts val="1200"/>
              </a:spcBef>
              <a:buSzPts val="1700"/>
            </a:pPr>
            <a:r>
              <a:rPr lang="en-US" sz="1700" dirty="0">
                <a:highlight>
                  <a:srgbClr val="FFFF00"/>
                </a:highlight>
                <a:latin typeface="+mn-lt"/>
              </a:rPr>
              <a:t>Add sources for all “external” graphics</a:t>
            </a:r>
            <a:endParaRPr lang="en-US" sz="1700" noProof="0" dirty="0">
              <a:highlight>
                <a:srgbClr val="FFFF00"/>
              </a:highlight>
              <a:latin typeface="+mn-lt"/>
            </a:endParaRPr>
          </a:p>
        </p:txBody>
      </p:sp>
      <p:sp>
        <p:nvSpPr>
          <p:cNvPr id="206" name="Google Shape;206;p15">
            <a:extLst>
              <a:ext uri="{FF2B5EF4-FFF2-40B4-BE49-F238E27FC236}">
                <a16:creationId xmlns:a16="http://schemas.microsoft.com/office/drawing/2014/main" id="{F4C4BB18-8835-11D2-AA17-86F79DE46E1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 name="Foliennummernplatzhalter 1">
            <a:extLst>
              <a:ext uri="{FF2B5EF4-FFF2-40B4-BE49-F238E27FC236}">
                <a16:creationId xmlns:a16="http://schemas.microsoft.com/office/drawing/2014/main" id="{CE5357F0-B5D2-99B1-B8A4-AF18751CCC1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a:t>
            </a:fld>
            <a:endParaRPr lang="en-US" noProof="0" dirty="0"/>
          </a:p>
        </p:txBody>
      </p:sp>
    </p:spTree>
    <p:extLst>
      <p:ext uri="{BB962C8B-B14F-4D97-AF65-F5344CB8AC3E}">
        <p14:creationId xmlns:p14="http://schemas.microsoft.com/office/powerpoint/2010/main" val="428042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DD06FB7C-A9C7-34D9-1879-F5931D4E8229}"/>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F46D9CFC-BC69-D075-6AFE-5F11BE552BCF}"/>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pPr>
            <a:endParaRPr lang="en-US" sz="1700" noProof="0" dirty="0">
              <a:latin typeface="+mn-lt"/>
            </a:endParaRPr>
          </a:p>
        </p:txBody>
      </p:sp>
      <p:grpSp>
        <p:nvGrpSpPr>
          <p:cNvPr id="4" name="Gruppieren 3">
            <a:extLst>
              <a:ext uri="{FF2B5EF4-FFF2-40B4-BE49-F238E27FC236}">
                <a16:creationId xmlns:a16="http://schemas.microsoft.com/office/drawing/2014/main" id="{00F03134-2925-6E62-6697-8C8A3489157F}"/>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5BF19FF1-CF0C-5006-E827-E8634AC752A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A54EE36D-4F0C-97EE-B1CF-B421A1D3249C}"/>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AB1AF6FA-7629-135C-D61A-4F6C09827AA9}"/>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90CF9651-AFEC-0844-662B-5DEE5513A7F4}"/>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0" name="Eingekerbter Richtungspfeil 11">
                <a:extLst>
                  <a:ext uri="{FF2B5EF4-FFF2-40B4-BE49-F238E27FC236}">
                    <a16:creationId xmlns:a16="http://schemas.microsoft.com/office/drawing/2014/main" id="{9A10E64D-95E9-B0B5-8E6D-9E0969368EF3}"/>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E25B91E-2657-EA9F-E047-4343B1583496}"/>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7194FC4E-4EA2-5E09-76EB-F045653C654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2E99098C-983D-3452-17E4-252F0A9A85F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20</a:t>
            </a:fld>
            <a:endParaRPr lang="en-US" noProof="0" dirty="0"/>
          </a:p>
        </p:txBody>
      </p:sp>
      <p:graphicFrame>
        <p:nvGraphicFramePr>
          <p:cNvPr id="13" name="Tabelle 12">
            <a:extLst>
              <a:ext uri="{FF2B5EF4-FFF2-40B4-BE49-F238E27FC236}">
                <a16:creationId xmlns:a16="http://schemas.microsoft.com/office/drawing/2014/main" id="{236DBDA1-D188-BF12-335F-70E67FDC07EB}"/>
              </a:ext>
            </a:extLst>
          </p:cNvPr>
          <p:cNvGraphicFramePr>
            <a:graphicFrameLocks noGrp="1"/>
          </p:cNvGraphicFramePr>
          <p:nvPr>
            <p:extLst>
              <p:ext uri="{D42A27DB-BD31-4B8C-83A1-F6EECF244321}">
                <p14:modId xmlns:p14="http://schemas.microsoft.com/office/powerpoint/2010/main" val="2061618111"/>
              </p:ext>
            </p:extLst>
          </p:nvPr>
        </p:nvGraphicFramePr>
        <p:xfrm>
          <a:off x="310838" y="752085"/>
          <a:ext cx="8661711" cy="2651760"/>
        </p:xfrm>
        <a:graphic>
          <a:graphicData uri="http://schemas.openxmlformats.org/drawingml/2006/table">
            <a:tbl>
              <a:tblPr firstRow="1" bandRow="1">
                <a:tableStyleId>{5C22544A-7EE6-4342-B048-85BDC9FD1C3A}</a:tableStyleId>
              </a:tblPr>
              <a:tblGrid>
                <a:gridCol w="1439734">
                  <a:extLst>
                    <a:ext uri="{9D8B030D-6E8A-4147-A177-3AD203B41FA5}">
                      <a16:colId xmlns:a16="http://schemas.microsoft.com/office/drawing/2014/main" val="4273250222"/>
                    </a:ext>
                  </a:extLst>
                </a:gridCol>
                <a:gridCol w="947791">
                  <a:extLst>
                    <a:ext uri="{9D8B030D-6E8A-4147-A177-3AD203B41FA5}">
                      <a16:colId xmlns:a16="http://schemas.microsoft.com/office/drawing/2014/main" val="2738435818"/>
                    </a:ext>
                  </a:extLst>
                </a:gridCol>
                <a:gridCol w="1379209">
                  <a:extLst>
                    <a:ext uri="{9D8B030D-6E8A-4147-A177-3AD203B41FA5}">
                      <a16:colId xmlns:a16="http://schemas.microsoft.com/office/drawing/2014/main" val="2739909526"/>
                    </a:ext>
                  </a:extLst>
                </a:gridCol>
                <a:gridCol w="1602605">
                  <a:extLst>
                    <a:ext uri="{9D8B030D-6E8A-4147-A177-3AD203B41FA5}">
                      <a16:colId xmlns:a16="http://schemas.microsoft.com/office/drawing/2014/main" val="4179120475"/>
                    </a:ext>
                  </a:extLst>
                </a:gridCol>
                <a:gridCol w="827232">
                  <a:extLst>
                    <a:ext uri="{9D8B030D-6E8A-4147-A177-3AD203B41FA5}">
                      <a16:colId xmlns:a16="http://schemas.microsoft.com/office/drawing/2014/main" val="3509772731"/>
                    </a:ext>
                  </a:extLst>
                </a:gridCol>
                <a:gridCol w="624352">
                  <a:extLst>
                    <a:ext uri="{9D8B030D-6E8A-4147-A177-3AD203B41FA5}">
                      <a16:colId xmlns:a16="http://schemas.microsoft.com/office/drawing/2014/main" val="1354858488"/>
                    </a:ext>
                  </a:extLst>
                </a:gridCol>
                <a:gridCol w="946831">
                  <a:extLst>
                    <a:ext uri="{9D8B030D-6E8A-4147-A177-3AD203B41FA5}">
                      <a16:colId xmlns:a16="http://schemas.microsoft.com/office/drawing/2014/main" val="3551615383"/>
                    </a:ext>
                  </a:extLst>
                </a:gridCol>
                <a:gridCol w="893957">
                  <a:extLst>
                    <a:ext uri="{9D8B030D-6E8A-4147-A177-3AD203B41FA5}">
                      <a16:colId xmlns:a16="http://schemas.microsoft.com/office/drawing/2014/main" val="3767899939"/>
                    </a:ext>
                  </a:extLst>
                </a:gridCol>
              </a:tblGrid>
              <a:tr h="390915">
                <a:tc>
                  <a:txBody>
                    <a:bodyPr/>
                    <a:lstStyle/>
                    <a:p>
                      <a:pPr algn="l"/>
                      <a:r>
                        <a:rPr lang="en-US" sz="1200" noProof="0" dirty="0"/>
                        <a:t>Method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algn="l"/>
                      <a:r>
                        <a:rPr lang="en-US" sz="1200" noProof="0" dirty="0"/>
                        <a:t>Features</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gridSpan="2">
                  <a:txBody>
                    <a:bodyPr/>
                    <a:lstStyle/>
                    <a:p>
                      <a:pPr marR="0" algn="l" rtl="0">
                        <a:lnSpc>
                          <a:spcPct val="100000"/>
                        </a:lnSpc>
                        <a:spcBef>
                          <a:spcPts val="0"/>
                        </a:spcBef>
                        <a:spcAft>
                          <a:spcPts val="0"/>
                        </a:spcAft>
                        <a:buClr>
                          <a:srgbClr val="000000"/>
                        </a:buClr>
                        <a:buFont typeface="Arial"/>
                      </a:pPr>
                      <a:r>
                        <a:rPr lang="en-US" sz="1200" b="1" i="0" u="none" strike="noStrike" cap="none" noProof="0" dirty="0">
                          <a:solidFill>
                            <a:schemeClr val="lt1"/>
                          </a:solidFill>
                          <a:latin typeface="+mn-lt"/>
                          <a:ea typeface="+mn-ea"/>
                          <a:cs typeface="+mn-cs"/>
                          <a:sym typeface="Arial"/>
                        </a:rPr>
                        <a:t>Parameters</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hMerge="1">
                  <a:txBody>
                    <a:bodyPr/>
                    <a:lstStyle/>
                    <a:p>
                      <a:endParaRPr lang="de-DE"/>
                    </a:p>
                  </a:txBody>
                  <a:tcPr>
                    <a:lnL w="12700" cap="flat" cmpd="sng" algn="ctr">
                      <a:solidFill>
                        <a:srgbClr val="0068B4"/>
                      </a:solidFill>
                      <a:prstDash val="solid"/>
                      <a:round/>
                      <a:headEnd type="none" w="med" len="med"/>
                      <a:tailEnd type="none" w="med" len="med"/>
                    </a:lnL>
                  </a:tcPr>
                </a:tc>
                <a:tc>
                  <a:txBody>
                    <a:bodyPr/>
                    <a:lstStyle/>
                    <a:p>
                      <a:r>
                        <a:rPr lang="en-US" sz="1200" noProof="0" dirty="0"/>
                        <a:t>Peak-Count</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noProof="0" dirty="0"/>
                        <a:t>Mean Height</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a:t>Mean Prominence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err="1"/>
                        <a:t>Peakless</a:t>
                      </a:r>
                      <a:r>
                        <a:rPr lang="en-US" sz="1200" noProof="0" dirty="0"/>
                        <a:t> Sequences</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extLst>
                  <a:ext uri="{0D108BD9-81ED-4DB2-BD59-A6C34878D82A}">
                    <a16:rowId xmlns:a16="http://schemas.microsoft.com/office/drawing/2014/main" val="3550726571"/>
                  </a:ext>
                </a:extLst>
              </a:tr>
              <a:tr h="187620">
                <a:tc>
                  <a:txBody>
                    <a:bodyPr/>
                    <a:lstStyle/>
                    <a:p>
                      <a:r>
                        <a:rPr lang="en-US" sz="1200" noProof="0" dirty="0"/>
                        <a:t>Threshold-Based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Threshold = 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Min-Prominence = 1.1</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2,977</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5.03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0.89</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0389681"/>
                  </a:ext>
                </a:extLst>
              </a:tr>
              <a:tr h="0">
                <a:tc>
                  <a:txBody>
                    <a:bodyPr/>
                    <a:lstStyle/>
                    <a:p>
                      <a:r>
                        <a:rPr lang="en-US" sz="1200" noProof="0" dirty="0"/>
                        <a:t>Threshold-Based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Cmd.-Speed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Threshold = 0.7</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Min-Prominence = 1.1</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660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6.74</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0.13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2156145"/>
                  </a:ext>
                </a:extLst>
              </a:tr>
              <a:tr h="0">
                <a:tc>
                  <a:txBody>
                    <a:bodyPr/>
                    <a:lstStyle/>
                    <a:p>
                      <a:r>
                        <a:rPr lang="en-US" sz="1200" noProof="0" dirty="0"/>
                        <a:t>Moving-Average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Not app.</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Window = 1250</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Threshold = 2.0</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56,111</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1</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1446076"/>
                  </a:ext>
                </a:extLst>
              </a:tr>
              <a:tr h="0">
                <a:tc>
                  <a:txBody>
                    <a:bodyPr/>
                    <a:lstStyle/>
                    <a:p>
                      <a:r>
                        <a:rPr lang="en-US" sz="1200" noProof="0" dirty="0"/>
                        <a:t>Wavelet-Transform</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Min-Width = 100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Max-Width = 150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4,964</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0.88</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5090826"/>
                  </a:ext>
                </a:extLst>
              </a:tr>
              <a:tr h="0">
                <a:tc>
                  <a:txBody>
                    <a:bodyPr/>
                    <a:lstStyle/>
                    <a:p>
                      <a:r>
                        <a:rPr lang="en-US" sz="1200" noProof="0" dirty="0"/>
                        <a:t>DBSCAN</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200" noProof="0" dirty="0"/>
                        <a:t>Epsilon = 3.5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lnL w="12700" cap="flat" cmpd="sng" algn="ctr">
                      <a:solidFill>
                        <a:srgbClr val="0068B4"/>
                      </a:solidFill>
                      <a:prstDash val="solid"/>
                      <a:round/>
                      <a:headEnd type="none" w="med" len="med"/>
                      <a:tailEnd type="none" w="med" len="med"/>
                    </a:lnL>
                    <a:lnT w="12700" cap="flat" cmpd="sng" algn="ctr">
                      <a:solidFill>
                        <a:srgbClr val="0068B4"/>
                      </a:solidFill>
                      <a:prstDash val="solid"/>
                      <a:round/>
                      <a:headEnd type="none" w="med" len="med"/>
                      <a:tailEnd type="none" w="med" len="med"/>
                    </a:lnT>
                  </a:tcPr>
                </a:tc>
                <a:tc>
                  <a:txBody>
                    <a:bodyPr/>
                    <a:lstStyle/>
                    <a:p>
                      <a:r>
                        <a:rPr lang="en-US" sz="1200" noProof="0" dirty="0"/>
                        <a:t>91,936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3.2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0.16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894843"/>
                  </a:ext>
                </a:extLst>
              </a:tr>
              <a:tr h="124429">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K-Means</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Cmd.-Speed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K-Clusters = 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lnL w="12700" cap="flat" cmpd="sng" algn="ctr">
                      <a:solidFill>
                        <a:srgbClr val="0068B4"/>
                      </a:solidFill>
                      <a:prstDash val="solid"/>
                      <a:round/>
                      <a:headEnd type="none" w="med" len="med"/>
                      <a:tailEnd type="none" w="med" len="med"/>
                    </a:lnL>
                  </a:tcPr>
                </a:tc>
                <a:tc>
                  <a:txBody>
                    <a:bodyPr/>
                    <a:lstStyle/>
                    <a:p>
                      <a:r>
                        <a:rPr lang="en-US" sz="1200" noProof="0" dirty="0"/>
                        <a:t>365,670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1.2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0.09</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6852654"/>
                  </a:ext>
                </a:extLst>
              </a:tr>
              <a:tr h="0">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Autoencoder</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All columns</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Latent Dims = 8</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b="0" i="0" u="none" strike="noStrike" cap="none" noProof="0" dirty="0">
                          <a:solidFill>
                            <a:schemeClr val="dk1"/>
                          </a:solidFill>
                          <a:latin typeface="+mn-lt"/>
                          <a:ea typeface="+mn-ea"/>
                          <a:cs typeface="+mn-cs"/>
                          <a:sym typeface="Arial"/>
                        </a:rPr>
                        <a:t>Contamination = 0.01</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2272770"/>
                  </a:ext>
                </a:extLst>
              </a:tr>
              <a:tr h="170521">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Isolation Forest</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Torque</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Estimators = 100</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b="0" i="0" u="none" strike="noStrike" cap="none" noProof="0" dirty="0">
                          <a:solidFill>
                            <a:schemeClr val="dk1"/>
                          </a:solidFill>
                          <a:latin typeface="+mn-lt"/>
                          <a:ea typeface="+mn-ea"/>
                          <a:cs typeface="+mn-cs"/>
                          <a:sym typeface="Arial"/>
                        </a:rPr>
                        <a:t>Contamination = 0.01</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73,476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0</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369147"/>
                  </a:ext>
                </a:extLst>
              </a:tr>
            </a:tbl>
          </a:graphicData>
        </a:graphic>
      </p:graphicFrame>
      <p:sp>
        <p:nvSpPr>
          <p:cNvPr id="14" name="Google Shape;222;p17">
            <a:extLst>
              <a:ext uri="{FF2B5EF4-FFF2-40B4-BE49-F238E27FC236}">
                <a16:creationId xmlns:a16="http://schemas.microsoft.com/office/drawing/2014/main" id="{6F9222BC-4BA0-6311-997E-65ECB196F046}"/>
              </a:ext>
            </a:extLst>
          </p:cNvPr>
          <p:cNvSpPr txBox="1">
            <a:spLocks/>
          </p:cNvSpPr>
          <p:nvPr/>
        </p:nvSpPr>
        <p:spPr>
          <a:xfrm>
            <a:off x="2533649" y="4301226"/>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Summarize parameters in one table</a:t>
            </a:r>
          </a:p>
        </p:txBody>
      </p:sp>
    </p:spTree>
    <p:extLst>
      <p:ext uri="{BB962C8B-B14F-4D97-AF65-F5344CB8AC3E}">
        <p14:creationId xmlns:p14="http://schemas.microsoft.com/office/powerpoint/2010/main" val="3936933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DE9AA62-4CEB-02D7-AA20-1B35EA69490C}"/>
            </a:ext>
          </a:extLst>
        </p:cNvPr>
        <p:cNvGrpSpPr/>
        <p:nvPr/>
      </p:nvGrpSpPr>
      <p:grpSpPr>
        <a:xfrm>
          <a:off x="0" y="0"/>
          <a:ext cx="0" cy="0"/>
          <a:chOff x="0" y="0"/>
          <a:chExt cx="0" cy="0"/>
        </a:xfrm>
      </p:grpSpPr>
      <p:sp>
        <p:nvSpPr>
          <p:cNvPr id="7" name="Google Shape;222;p17">
            <a:extLst>
              <a:ext uri="{FF2B5EF4-FFF2-40B4-BE49-F238E27FC236}">
                <a16:creationId xmlns:a16="http://schemas.microsoft.com/office/drawing/2014/main" id="{5A2C6425-D795-1F48-BD0B-850CF7A50366}"/>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Threshold-Based Detection (Torque)</a:t>
            </a:r>
          </a:p>
          <a:p>
            <a:pPr lvl="0" indent="-338400">
              <a:lnSpc>
                <a:spcPct val="95000"/>
              </a:lnSpc>
              <a:spcBef>
                <a:spcPts val="1200"/>
              </a:spcBef>
            </a:pPr>
            <a:r>
              <a:rPr lang="en-US" sz="1700" noProof="0" dirty="0">
                <a:latin typeface="+mn-lt"/>
              </a:rPr>
              <a:t>Good precision on easy examples</a:t>
            </a:r>
          </a:p>
          <a:p>
            <a:pPr lvl="0" indent="-338400">
              <a:lnSpc>
                <a:spcPct val="95000"/>
              </a:lnSpc>
              <a:spcBef>
                <a:spcPts val="1200"/>
              </a:spcBef>
            </a:pPr>
            <a:r>
              <a:rPr lang="en-US" sz="1700" noProof="0" dirty="0">
                <a:latin typeface="+mn-lt"/>
              </a:rPr>
              <a:t>Few true peaks were undetected</a:t>
            </a:r>
          </a:p>
        </p:txBody>
      </p:sp>
      <p:grpSp>
        <p:nvGrpSpPr>
          <p:cNvPr id="4" name="Gruppieren 3">
            <a:extLst>
              <a:ext uri="{FF2B5EF4-FFF2-40B4-BE49-F238E27FC236}">
                <a16:creationId xmlns:a16="http://schemas.microsoft.com/office/drawing/2014/main" id="{5770A0A7-3AAE-3A40-C679-C5A9ABEE45D8}"/>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7CF56EE2-4373-3660-CF3B-75889981F434}"/>
                </a:ext>
              </a:extLst>
            </p:cNvPr>
            <p:cNvGrpSpPr/>
            <p:nvPr/>
          </p:nvGrpSpPr>
          <p:grpSpPr>
            <a:xfrm>
              <a:off x="797538" y="70119"/>
              <a:ext cx="9040145" cy="425576"/>
              <a:chOff x="958348" y="786838"/>
              <a:chExt cx="4045251" cy="346364"/>
            </a:xfrm>
          </p:grpSpPr>
          <p:sp>
            <p:nvSpPr>
              <p:cNvPr id="8" name="Richtungspfeil 33">
                <a:extLst>
                  <a:ext uri="{FF2B5EF4-FFF2-40B4-BE49-F238E27FC236}">
                    <a16:creationId xmlns:a16="http://schemas.microsoft.com/office/drawing/2014/main" id="{9C12100E-A100-4859-77E6-BD4D450A5EF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Eingekerbter Richtungspfeil 1">
                <a:extLst>
                  <a:ext uri="{FF2B5EF4-FFF2-40B4-BE49-F238E27FC236}">
                    <a16:creationId xmlns:a16="http://schemas.microsoft.com/office/drawing/2014/main" id="{182A85F3-0BD7-A70B-9E48-FC0764949B32}"/>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94D2AFD7-E5E1-0A7F-19CF-AC0C75480A49}"/>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9EDF19A9-5237-19D2-A47A-3A098A58ACD4}"/>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67F9E773-E7E7-6B4F-3B74-D573963E0727}"/>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FBB1CF25-F7D6-7605-4465-816482B3E61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CA47C35F-E47F-44F0-3DA7-9CBA8B47B50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21</a:t>
            </a:fld>
            <a:endParaRPr lang="en-US" noProof="0" dirty="0"/>
          </a:p>
        </p:txBody>
      </p:sp>
      <p:pic>
        <p:nvPicPr>
          <p:cNvPr id="20" name="Grafik 19" descr="Ein Bild, das Text, Schrift, Screenshot, Diagramm enthält.&#10;&#10;KI-generierte Inhalte können fehlerhaft sein.">
            <a:extLst>
              <a:ext uri="{FF2B5EF4-FFF2-40B4-BE49-F238E27FC236}">
                <a16:creationId xmlns:a16="http://schemas.microsoft.com/office/drawing/2014/main" id="{391C1854-C7E5-7D10-ACB3-2270BBA3DF77}"/>
              </a:ext>
            </a:extLst>
          </p:cNvPr>
          <p:cNvPicPr>
            <a:picLocks noChangeAspect="1"/>
          </p:cNvPicPr>
          <p:nvPr/>
        </p:nvPicPr>
        <p:blipFill>
          <a:blip r:embed="rId3"/>
          <a:stretch>
            <a:fillRect/>
          </a:stretch>
        </p:blipFill>
        <p:spPr>
          <a:xfrm>
            <a:off x="4448618" y="752085"/>
            <a:ext cx="4434843" cy="1865729"/>
          </a:xfrm>
          <a:prstGeom prst="rect">
            <a:avLst/>
          </a:prstGeom>
        </p:spPr>
      </p:pic>
      <p:pic>
        <p:nvPicPr>
          <p:cNvPr id="24" name="Grafik 23" descr="Ein Bild, das Reihe, Diagramm, Text, parallel enthält.&#10;&#10;KI-generierte Inhalte können fehlerhaft sein.">
            <a:extLst>
              <a:ext uri="{FF2B5EF4-FFF2-40B4-BE49-F238E27FC236}">
                <a16:creationId xmlns:a16="http://schemas.microsoft.com/office/drawing/2014/main" id="{1FBB19E0-37FA-817E-CF1E-6BACB6BC3951}"/>
              </a:ext>
            </a:extLst>
          </p:cNvPr>
          <p:cNvPicPr>
            <a:picLocks noChangeAspect="1"/>
          </p:cNvPicPr>
          <p:nvPr/>
        </p:nvPicPr>
        <p:blipFill>
          <a:blip r:embed="rId4"/>
          <a:stretch>
            <a:fillRect/>
          </a:stretch>
        </p:blipFill>
        <p:spPr>
          <a:xfrm>
            <a:off x="4448618" y="2720934"/>
            <a:ext cx="4406867" cy="1880051"/>
          </a:xfrm>
          <a:prstGeom prst="rect">
            <a:avLst/>
          </a:prstGeom>
        </p:spPr>
      </p:pic>
    </p:spTree>
    <p:extLst>
      <p:ext uri="{BB962C8B-B14F-4D97-AF65-F5344CB8AC3E}">
        <p14:creationId xmlns:p14="http://schemas.microsoft.com/office/powerpoint/2010/main" val="2363418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50FAB15A-0BF5-4AE5-CAAE-3283AFA0F430}"/>
            </a:ext>
          </a:extLst>
        </p:cNvPr>
        <p:cNvGrpSpPr/>
        <p:nvPr/>
      </p:nvGrpSpPr>
      <p:grpSpPr>
        <a:xfrm>
          <a:off x="0" y="0"/>
          <a:ext cx="0" cy="0"/>
          <a:chOff x="0" y="0"/>
          <a:chExt cx="0" cy="0"/>
        </a:xfrm>
      </p:grpSpPr>
      <p:sp>
        <p:nvSpPr>
          <p:cNvPr id="8" name="Google Shape;222;p17">
            <a:extLst>
              <a:ext uri="{FF2B5EF4-FFF2-40B4-BE49-F238E27FC236}">
                <a16:creationId xmlns:a16="http://schemas.microsoft.com/office/drawing/2014/main" id="{D0070120-4FEF-8594-7A7C-FD5906D09088}"/>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Threshold-Based Detection (Cmd.-Speed)</a:t>
            </a:r>
          </a:p>
          <a:p>
            <a:pPr lvl="0" indent="-338400">
              <a:lnSpc>
                <a:spcPct val="95000"/>
              </a:lnSpc>
              <a:spcBef>
                <a:spcPts val="1200"/>
              </a:spcBef>
            </a:pPr>
            <a:r>
              <a:rPr lang="en-US" sz="1700" noProof="0" dirty="0">
                <a:latin typeface="+mn-lt"/>
              </a:rPr>
              <a:t>Very high precision</a:t>
            </a:r>
          </a:p>
          <a:p>
            <a:pPr lvl="0" indent="-338400">
              <a:lnSpc>
                <a:spcPct val="95000"/>
              </a:lnSpc>
              <a:spcBef>
                <a:spcPts val="1200"/>
              </a:spcBef>
            </a:pPr>
            <a:r>
              <a:rPr lang="en-US" sz="1700" noProof="0" dirty="0">
                <a:latin typeface="+mn-lt"/>
              </a:rPr>
              <a:t>Most of the true peaks were detected</a:t>
            </a:r>
          </a:p>
        </p:txBody>
      </p:sp>
      <p:grpSp>
        <p:nvGrpSpPr>
          <p:cNvPr id="5" name="Gruppieren 4">
            <a:extLst>
              <a:ext uri="{FF2B5EF4-FFF2-40B4-BE49-F238E27FC236}">
                <a16:creationId xmlns:a16="http://schemas.microsoft.com/office/drawing/2014/main" id="{C9DD6AED-0980-597F-73BD-082235B51409}"/>
              </a:ext>
            </a:extLst>
          </p:cNvPr>
          <p:cNvGrpSpPr/>
          <p:nvPr/>
        </p:nvGrpSpPr>
        <p:grpSpPr>
          <a:xfrm>
            <a:off x="359999" y="103726"/>
            <a:ext cx="6475141" cy="306900"/>
            <a:chOff x="797538" y="70119"/>
            <a:chExt cx="10280553" cy="425576"/>
          </a:xfrm>
        </p:grpSpPr>
        <p:grpSp>
          <p:nvGrpSpPr>
            <p:cNvPr id="6" name="Gruppieren 5">
              <a:extLst>
                <a:ext uri="{FF2B5EF4-FFF2-40B4-BE49-F238E27FC236}">
                  <a16:creationId xmlns:a16="http://schemas.microsoft.com/office/drawing/2014/main" id="{E6C32526-903A-BA3B-03F4-94F69C53D76B}"/>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6FED6538-D8A4-8F46-C52E-04F737366B20}"/>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B1BF2F08-5AA5-6EEA-9864-76211B37A155}"/>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9BBE4D66-E10D-AEEC-EDAD-34418BB14D2A}"/>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6BAF3B41-1C8E-83B0-FF8B-442636E20BFD}"/>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509A6975-9E95-40AB-E5DB-E021C8E69E09}"/>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DEA8E49C-E63D-A5D6-1FDA-1A900FD1C317}"/>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1FC139E1-520D-44ED-C447-A62E06BCD8A6}"/>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22</a:t>
            </a:fld>
            <a:endParaRPr lang="en-US" noProof="0" dirty="0"/>
          </a:p>
        </p:txBody>
      </p:sp>
      <p:pic>
        <p:nvPicPr>
          <p:cNvPr id="4" name="Grafik 3" descr="Ein Bild, das Text, Schrift, Diagramm, Screenshot enthält.&#10;&#10;KI-generierte Inhalte können fehlerhaft sein.">
            <a:extLst>
              <a:ext uri="{FF2B5EF4-FFF2-40B4-BE49-F238E27FC236}">
                <a16:creationId xmlns:a16="http://schemas.microsoft.com/office/drawing/2014/main" id="{4E7FF023-F86B-31C1-3FF9-7E722B45D1B8}"/>
              </a:ext>
            </a:extLst>
          </p:cNvPr>
          <p:cNvPicPr>
            <a:picLocks noChangeAspect="1"/>
          </p:cNvPicPr>
          <p:nvPr/>
        </p:nvPicPr>
        <p:blipFill>
          <a:blip r:embed="rId3"/>
          <a:stretch>
            <a:fillRect/>
          </a:stretch>
        </p:blipFill>
        <p:spPr>
          <a:xfrm>
            <a:off x="4448620" y="752085"/>
            <a:ext cx="4425253" cy="1861696"/>
          </a:xfrm>
          <a:prstGeom prst="rect">
            <a:avLst/>
          </a:prstGeom>
        </p:spPr>
      </p:pic>
      <p:pic>
        <p:nvPicPr>
          <p:cNvPr id="18" name="Grafik 17" descr="Ein Bild, das Reihe, Diagramm, Text, parallel enthält.&#10;&#10;KI-generierte Inhalte können fehlerhaft sein.">
            <a:extLst>
              <a:ext uri="{FF2B5EF4-FFF2-40B4-BE49-F238E27FC236}">
                <a16:creationId xmlns:a16="http://schemas.microsoft.com/office/drawing/2014/main" id="{7E9C4081-6394-8AA5-6D9C-513E269880E2}"/>
              </a:ext>
            </a:extLst>
          </p:cNvPr>
          <p:cNvPicPr>
            <a:picLocks noChangeAspect="1"/>
          </p:cNvPicPr>
          <p:nvPr/>
        </p:nvPicPr>
        <p:blipFill>
          <a:blip r:embed="rId4"/>
          <a:stretch>
            <a:fillRect/>
          </a:stretch>
        </p:blipFill>
        <p:spPr>
          <a:xfrm>
            <a:off x="4448620" y="2719366"/>
            <a:ext cx="4410543" cy="1881620"/>
          </a:xfrm>
          <a:prstGeom prst="rect">
            <a:avLst/>
          </a:prstGeom>
        </p:spPr>
      </p:pic>
    </p:spTree>
    <p:extLst>
      <p:ext uri="{BB962C8B-B14F-4D97-AF65-F5344CB8AC3E}">
        <p14:creationId xmlns:p14="http://schemas.microsoft.com/office/powerpoint/2010/main" val="2879916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5B58963-1D1A-FAA3-C4B4-FA4F87BFFF30}"/>
            </a:ext>
          </a:extLst>
        </p:cNvPr>
        <p:cNvGrpSpPr/>
        <p:nvPr/>
      </p:nvGrpSpPr>
      <p:grpSpPr>
        <a:xfrm>
          <a:off x="0" y="0"/>
          <a:ext cx="0" cy="0"/>
          <a:chOff x="0" y="0"/>
          <a:chExt cx="0" cy="0"/>
        </a:xfrm>
      </p:grpSpPr>
      <p:sp>
        <p:nvSpPr>
          <p:cNvPr id="15" name="Google Shape;222;p17">
            <a:extLst>
              <a:ext uri="{FF2B5EF4-FFF2-40B4-BE49-F238E27FC236}">
                <a16:creationId xmlns:a16="http://schemas.microsoft.com/office/drawing/2014/main" id="{2F47258E-41BA-136F-7FDD-E1F91C35C736}"/>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Wavelet Transform</a:t>
            </a:r>
          </a:p>
          <a:p>
            <a:pPr lvl="0" indent="-338400">
              <a:lnSpc>
                <a:spcPct val="95000"/>
              </a:lnSpc>
              <a:spcBef>
                <a:spcPts val="1200"/>
              </a:spcBef>
            </a:pPr>
            <a:r>
              <a:rPr lang="en-US" sz="1700" noProof="0" dirty="0">
                <a:latin typeface="+mn-lt"/>
              </a:rPr>
              <a:t>Very bad precision</a:t>
            </a:r>
          </a:p>
          <a:p>
            <a:pPr lvl="0" indent="-338400">
              <a:lnSpc>
                <a:spcPct val="95000"/>
              </a:lnSpc>
              <a:spcBef>
                <a:spcPts val="1200"/>
              </a:spcBef>
            </a:pPr>
            <a:r>
              <a:rPr lang="en-US" sz="1700" noProof="0" dirty="0">
                <a:latin typeface="+mn-lt"/>
              </a:rPr>
              <a:t>Most of the true peaks were detected but not all</a:t>
            </a:r>
          </a:p>
          <a:p>
            <a:pPr lvl="0" indent="-338400">
              <a:lnSpc>
                <a:spcPct val="95000"/>
              </a:lnSpc>
              <a:spcBef>
                <a:spcPts val="1200"/>
              </a:spcBef>
            </a:pPr>
            <a:endParaRPr lang="en-US" sz="1700" dirty="0">
              <a:latin typeface="+mn-lt"/>
            </a:endParaRPr>
          </a:p>
          <a:p>
            <a:pPr lvl="0" indent="-338400">
              <a:lnSpc>
                <a:spcPct val="95000"/>
              </a:lnSpc>
              <a:spcBef>
                <a:spcPts val="1200"/>
              </a:spcBef>
            </a:pPr>
            <a:r>
              <a:rPr lang="en-US" sz="1700" noProof="0" dirty="0">
                <a:latin typeface="+mn-lt"/>
              </a:rPr>
              <a:t>Possible reasons of failure:</a:t>
            </a:r>
          </a:p>
          <a:p>
            <a:pPr lvl="1" indent="-338400">
              <a:lnSpc>
                <a:spcPct val="95000"/>
              </a:lnSpc>
              <a:spcBef>
                <a:spcPts val="1200"/>
              </a:spcBef>
            </a:pPr>
            <a:r>
              <a:rPr lang="en-US" sz="1543" dirty="0">
                <a:latin typeface="+mn-lt"/>
              </a:rPr>
              <a:t>Peaks have different shapes and widths</a:t>
            </a:r>
          </a:p>
          <a:p>
            <a:pPr lvl="1" indent="-338400">
              <a:lnSpc>
                <a:spcPct val="95000"/>
              </a:lnSpc>
              <a:spcBef>
                <a:spcPts val="1200"/>
              </a:spcBef>
            </a:pPr>
            <a:r>
              <a:rPr lang="en-US" sz="1543" dirty="0">
                <a:latin typeface="+mn-lt"/>
              </a:rPr>
              <a:t>Shape is indistinguishable from noise</a:t>
            </a:r>
            <a:endParaRPr lang="en-US" sz="1543" noProof="0" dirty="0">
              <a:latin typeface="+mn-lt"/>
            </a:endParaRPr>
          </a:p>
        </p:txBody>
      </p:sp>
      <p:grpSp>
        <p:nvGrpSpPr>
          <p:cNvPr id="5" name="Gruppieren 4">
            <a:extLst>
              <a:ext uri="{FF2B5EF4-FFF2-40B4-BE49-F238E27FC236}">
                <a16:creationId xmlns:a16="http://schemas.microsoft.com/office/drawing/2014/main" id="{66655AE8-FF97-FD27-F47B-F0997CA89217}"/>
              </a:ext>
            </a:extLst>
          </p:cNvPr>
          <p:cNvGrpSpPr/>
          <p:nvPr/>
        </p:nvGrpSpPr>
        <p:grpSpPr>
          <a:xfrm>
            <a:off x="359999" y="103726"/>
            <a:ext cx="6475141" cy="306900"/>
            <a:chOff x="797538" y="70119"/>
            <a:chExt cx="10280553" cy="425576"/>
          </a:xfrm>
        </p:grpSpPr>
        <p:grpSp>
          <p:nvGrpSpPr>
            <p:cNvPr id="7" name="Gruppieren 6">
              <a:extLst>
                <a:ext uri="{FF2B5EF4-FFF2-40B4-BE49-F238E27FC236}">
                  <a16:creationId xmlns:a16="http://schemas.microsoft.com/office/drawing/2014/main" id="{1E3E9868-28B1-D36B-8ED3-74E6088D5289}"/>
                </a:ext>
              </a:extLst>
            </p:cNvPr>
            <p:cNvGrpSpPr/>
            <p:nvPr/>
          </p:nvGrpSpPr>
          <p:grpSpPr>
            <a:xfrm>
              <a:off x="797538" y="70119"/>
              <a:ext cx="9040145" cy="425576"/>
              <a:chOff x="958348" y="786838"/>
              <a:chExt cx="4045251" cy="346364"/>
            </a:xfrm>
          </p:grpSpPr>
          <p:sp>
            <p:nvSpPr>
              <p:cNvPr id="9" name="Richtungspfeil 33">
                <a:extLst>
                  <a:ext uri="{FF2B5EF4-FFF2-40B4-BE49-F238E27FC236}">
                    <a16:creationId xmlns:a16="http://schemas.microsoft.com/office/drawing/2014/main" id="{3C850B69-DB45-011A-6531-3E16002D6FCF}"/>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Eingekerbter Richtungspfeil 1">
                <a:extLst>
                  <a:ext uri="{FF2B5EF4-FFF2-40B4-BE49-F238E27FC236}">
                    <a16:creationId xmlns:a16="http://schemas.microsoft.com/office/drawing/2014/main" id="{B6F55326-06E0-4B14-A6B1-5DCC271C37EF}"/>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A313718E-6191-B70F-671F-FDC7F15EAF34}"/>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847EC075-185F-FF1A-64AD-99E78493CC21}"/>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8" name="Eingekerbter Richtungspfeil 11">
              <a:extLst>
                <a:ext uri="{FF2B5EF4-FFF2-40B4-BE49-F238E27FC236}">
                  <a16:creationId xmlns:a16="http://schemas.microsoft.com/office/drawing/2014/main" id="{9CA7CDF3-CA8B-5A0A-4CE5-135E99E3E76D}"/>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3" name="Google Shape;206;p15">
            <a:extLst>
              <a:ext uri="{FF2B5EF4-FFF2-40B4-BE49-F238E27FC236}">
                <a16:creationId xmlns:a16="http://schemas.microsoft.com/office/drawing/2014/main" id="{FE8C4620-2E27-0809-CBD4-2E161A4B55D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4" name="Foliennummernplatzhalter 13">
            <a:extLst>
              <a:ext uri="{FF2B5EF4-FFF2-40B4-BE49-F238E27FC236}">
                <a16:creationId xmlns:a16="http://schemas.microsoft.com/office/drawing/2014/main" id="{E3545643-7C97-65A7-4A05-F6B571A711F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23</a:t>
            </a:fld>
            <a:endParaRPr lang="en-US" noProof="0" dirty="0"/>
          </a:p>
        </p:txBody>
      </p:sp>
      <p:pic>
        <p:nvPicPr>
          <p:cNvPr id="16" name="Grafik 15" descr="Ein Bild, das Text, Diagramm, Reihe, Screenshot enthält.&#10;&#10;KI-generierte Inhalte können fehlerhaft sein.">
            <a:extLst>
              <a:ext uri="{FF2B5EF4-FFF2-40B4-BE49-F238E27FC236}">
                <a16:creationId xmlns:a16="http://schemas.microsoft.com/office/drawing/2014/main" id="{726A5341-F87F-F793-7FCC-DE22BA89DE9D}"/>
              </a:ext>
            </a:extLst>
          </p:cNvPr>
          <p:cNvPicPr>
            <a:picLocks noChangeAspect="1"/>
          </p:cNvPicPr>
          <p:nvPr/>
        </p:nvPicPr>
        <p:blipFill>
          <a:blip r:embed="rId3"/>
          <a:stretch>
            <a:fillRect/>
          </a:stretch>
        </p:blipFill>
        <p:spPr>
          <a:xfrm>
            <a:off x="4448621" y="752085"/>
            <a:ext cx="4434840" cy="1865728"/>
          </a:xfrm>
          <a:prstGeom prst="rect">
            <a:avLst/>
          </a:prstGeom>
        </p:spPr>
      </p:pic>
      <p:pic>
        <p:nvPicPr>
          <p:cNvPr id="19" name="Grafik 18" descr="Ein Bild, das Reihe, Diagramm, Text, parallel enthält.&#10;&#10;KI-generierte Inhalte können fehlerhaft sein.">
            <a:extLst>
              <a:ext uri="{FF2B5EF4-FFF2-40B4-BE49-F238E27FC236}">
                <a16:creationId xmlns:a16="http://schemas.microsoft.com/office/drawing/2014/main" id="{5E54838E-B166-701E-5954-874A989F1803}"/>
              </a:ext>
            </a:extLst>
          </p:cNvPr>
          <p:cNvPicPr>
            <a:picLocks noChangeAspect="1"/>
          </p:cNvPicPr>
          <p:nvPr/>
        </p:nvPicPr>
        <p:blipFill>
          <a:blip r:embed="rId4"/>
          <a:stretch>
            <a:fillRect/>
          </a:stretch>
        </p:blipFill>
        <p:spPr>
          <a:xfrm>
            <a:off x="4448554" y="2720934"/>
            <a:ext cx="4410542" cy="1881619"/>
          </a:xfrm>
          <a:prstGeom prst="rect">
            <a:avLst/>
          </a:prstGeom>
        </p:spPr>
      </p:pic>
    </p:spTree>
    <p:extLst>
      <p:ext uri="{BB962C8B-B14F-4D97-AF65-F5344CB8AC3E}">
        <p14:creationId xmlns:p14="http://schemas.microsoft.com/office/powerpoint/2010/main" val="2012536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AE152F2-108B-6D30-8613-C4B3B3ACBF7F}"/>
            </a:ext>
          </a:extLst>
        </p:cNvPr>
        <p:cNvGrpSpPr/>
        <p:nvPr/>
      </p:nvGrpSpPr>
      <p:grpSpPr>
        <a:xfrm>
          <a:off x="0" y="0"/>
          <a:ext cx="0" cy="0"/>
          <a:chOff x="0" y="0"/>
          <a:chExt cx="0" cy="0"/>
        </a:xfrm>
      </p:grpSpPr>
      <p:sp>
        <p:nvSpPr>
          <p:cNvPr id="2" name="Google Shape;222;p17">
            <a:extLst>
              <a:ext uri="{FF2B5EF4-FFF2-40B4-BE49-F238E27FC236}">
                <a16:creationId xmlns:a16="http://schemas.microsoft.com/office/drawing/2014/main" id="{8E5727CE-2226-DCE7-6D6E-AA98622C327A}"/>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mn-lt"/>
              </a:rPr>
              <a:t>Clustering with DBSCAN</a:t>
            </a:r>
          </a:p>
          <a:p>
            <a:pPr indent="-338400">
              <a:lnSpc>
                <a:spcPct val="95000"/>
              </a:lnSpc>
              <a:spcBef>
                <a:spcPts val="1200"/>
              </a:spcBef>
            </a:pPr>
            <a:r>
              <a:rPr lang="en-US" sz="1700" dirty="0">
                <a:latin typeface="+mn-lt"/>
              </a:rPr>
              <a:t>High</a:t>
            </a:r>
            <a:r>
              <a:rPr lang="en-US" sz="1700" noProof="0" dirty="0">
                <a:latin typeface="+mn-lt"/>
              </a:rPr>
              <a:t> precision</a:t>
            </a:r>
          </a:p>
          <a:p>
            <a:pPr indent="-338400">
              <a:lnSpc>
                <a:spcPct val="95000"/>
              </a:lnSpc>
              <a:spcBef>
                <a:spcPts val="1200"/>
              </a:spcBef>
            </a:pPr>
            <a:r>
              <a:rPr lang="en-US" sz="1700" noProof="0" dirty="0">
                <a:latin typeface="+mn-lt"/>
              </a:rPr>
              <a:t>Some peaks were not detected</a:t>
            </a:r>
          </a:p>
          <a:p>
            <a:pPr indent="-338400">
              <a:lnSpc>
                <a:spcPct val="95000"/>
              </a:lnSpc>
              <a:spcBef>
                <a:spcPts val="1200"/>
              </a:spcBef>
            </a:pPr>
            <a:r>
              <a:rPr lang="en-US" sz="1700" dirty="0">
                <a:latin typeface="+mn-lt"/>
              </a:rPr>
              <a:t>Recognizable tendency of detecting peaks</a:t>
            </a:r>
          </a:p>
        </p:txBody>
      </p:sp>
      <p:grpSp>
        <p:nvGrpSpPr>
          <p:cNvPr id="7" name="Gruppieren 6">
            <a:extLst>
              <a:ext uri="{FF2B5EF4-FFF2-40B4-BE49-F238E27FC236}">
                <a16:creationId xmlns:a16="http://schemas.microsoft.com/office/drawing/2014/main" id="{64CF662F-335C-103C-BAC1-121544ECA7AA}"/>
              </a:ext>
            </a:extLst>
          </p:cNvPr>
          <p:cNvGrpSpPr/>
          <p:nvPr/>
        </p:nvGrpSpPr>
        <p:grpSpPr>
          <a:xfrm>
            <a:off x="359999" y="103726"/>
            <a:ext cx="6475141" cy="306900"/>
            <a:chOff x="797538" y="70119"/>
            <a:chExt cx="10280553" cy="425576"/>
          </a:xfrm>
        </p:grpSpPr>
        <p:grpSp>
          <p:nvGrpSpPr>
            <p:cNvPr id="8" name="Gruppieren 7">
              <a:extLst>
                <a:ext uri="{FF2B5EF4-FFF2-40B4-BE49-F238E27FC236}">
                  <a16:creationId xmlns:a16="http://schemas.microsoft.com/office/drawing/2014/main" id="{6CBEEAA1-8A4A-5741-7B08-F34371DFF27B}"/>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07F0A250-2B15-3406-28C5-CDB544996105}"/>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5061182A-223C-659F-0755-5F23096A6268}"/>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046F81D9-9F91-96FE-1B31-EEB0562CBA17}"/>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FADB9A3D-B41A-D50C-B122-CA87AB229D3E}"/>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E3389988-0C2D-3EA5-0E2C-D8D3CC33199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65390A10-953F-FDAA-464F-C2A14002E28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480568A7-A481-2164-BA83-F53EEEA3DE3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24</a:t>
            </a:fld>
            <a:endParaRPr lang="en-US" noProof="0" dirty="0"/>
          </a:p>
        </p:txBody>
      </p:sp>
      <p:pic>
        <p:nvPicPr>
          <p:cNvPr id="16" name="Grafik 15" descr="Ein Bild, das Text, Schrift, Diagramm, Screenshot enthält.&#10;&#10;KI-generierte Inhalte können fehlerhaft sein.">
            <a:extLst>
              <a:ext uri="{FF2B5EF4-FFF2-40B4-BE49-F238E27FC236}">
                <a16:creationId xmlns:a16="http://schemas.microsoft.com/office/drawing/2014/main" id="{63F4A46A-E7FA-A6A8-5317-2133ED9D733A}"/>
              </a:ext>
            </a:extLst>
          </p:cNvPr>
          <p:cNvPicPr>
            <a:picLocks noChangeAspect="1"/>
          </p:cNvPicPr>
          <p:nvPr/>
        </p:nvPicPr>
        <p:blipFill>
          <a:blip r:embed="rId3"/>
          <a:stretch>
            <a:fillRect/>
          </a:stretch>
        </p:blipFill>
        <p:spPr>
          <a:xfrm>
            <a:off x="4448619" y="752086"/>
            <a:ext cx="4434840" cy="1865728"/>
          </a:xfrm>
          <a:prstGeom prst="rect">
            <a:avLst/>
          </a:prstGeom>
        </p:spPr>
      </p:pic>
      <p:pic>
        <p:nvPicPr>
          <p:cNvPr id="19" name="Grafik 18" descr="Ein Bild, das Text, Reihe, Diagramm, Zahl enthält.&#10;&#10;KI-generierte Inhalte können fehlerhaft sein.">
            <a:extLst>
              <a:ext uri="{FF2B5EF4-FFF2-40B4-BE49-F238E27FC236}">
                <a16:creationId xmlns:a16="http://schemas.microsoft.com/office/drawing/2014/main" id="{B1755654-10CD-CCE4-133E-F52824155DF2}"/>
              </a:ext>
            </a:extLst>
          </p:cNvPr>
          <p:cNvPicPr>
            <a:picLocks noChangeAspect="1"/>
          </p:cNvPicPr>
          <p:nvPr/>
        </p:nvPicPr>
        <p:blipFill>
          <a:blip r:embed="rId4"/>
          <a:stretch>
            <a:fillRect/>
          </a:stretch>
        </p:blipFill>
        <p:spPr>
          <a:xfrm>
            <a:off x="4448618" y="2720935"/>
            <a:ext cx="4406867" cy="1880051"/>
          </a:xfrm>
          <a:prstGeom prst="rect">
            <a:avLst/>
          </a:prstGeom>
        </p:spPr>
      </p:pic>
    </p:spTree>
    <p:extLst>
      <p:ext uri="{BB962C8B-B14F-4D97-AF65-F5344CB8AC3E}">
        <p14:creationId xmlns:p14="http://schemas.microsoft.com/office/powerpoint/2010/main" val="1894306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C818FCED-CBE8-23E8-1972-2212B4188EEB}"/>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9CE114F1-34FB-0D1C-E658-FC554AB5B895}"/>
              </a:ext>
            </a:extLst>
          </p:cNvPr>
          <p:cNvSpPr txBox="1">
            <a:spLocks/>
          </p:cNvSpPr>
          <p:nvPr/>
        </p:nvSpPr>
        <p:spPr>
          <a:xfrm>
            <a:off x="359999" y="752799"/>
            <a:ext cx="4212001"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Clustering with K-Means</a:t>
            </a:r>
          </a:p>
          <a:p>
            <a:pPr lvl="0" indent="-338400">
              <a:lnSpc>
                <a:spcPct val="95000"/>
              </a:lnSpc>
              <a:spcBef>
                <a:spcPts val="1200"/>
              </a:spcBef>
            </a:pPr>
            <a:r>
              <a:rPr lang="en-US" sz="1700" noProof="0" dirty="0">
                <a:latin typeface="+mn-lt"/>
              </a:rPr>
              <a:t>False-positives issues on some sequences</a:t>
            </a:r>
          </a:p>
          <a:p>
            <a:pPr lvl="0" indent="-338400">
              <a:lnSpc>
                <a:spcPct val="95000"/>
              </a:lnSpc>
              <a:spcBef>
                <a:spcPts val="1200"/>
              </a:spcBef>
            </a:pPr>
            <a:r>
              <a:rPr lang="en-US" sz="1700" noProof="0" dirty="0">
                <a:latin typeface="+mn-lt"/>
              </a:rPr>
              <a:t>Many peaks were undetected</a:t>
            </a:r>
          </a:p>
          <a:p>
            <a:pPr lvl="0" indent="-338400">
              <a:lnSpc>
                <a:spcPct val="95000"/>
              </a:lnSpc>
              <a:spcBef>
                <a:spcPts val="1200"/>
              </a:spcBef>
            </a:pPr>
            <a:r>
              <a:rPr lang="en-US" sz="1700" noProof="0" dirty="0">
                <a:latin typeface="+mn-lt"/>
              </a:rPr>
              <a:t>Unreliable predictions</a:t>
            </a:r>
          </a:p>
        </p:txBody>
      </p:sp>
      <p:grpSp>
        <p:nvGrpSpPr>
          <p:cNvPr id="6" name="Gruppieren 5">
            <a:extLst>
              <a:ext uri="{FF2B5EF4-FFF2-40B4-BE49-F238E27FC236}">
                <a16:creationId xmlns:a16="http://schemas.microsoft.com/office/drawing/2014/main" id="{A5ED4CE0-5B7D-0099-0395-901803943760}"/>
              </a:ext>
            </a:extLst>
          </p:cNvPr>
          <p:cNvGrpSpPr/>
          <p:nvPr/>
        </p:nvGrpSpPr>
        <p:grpSpPr>
          <a:xfrm>
            <a:off x="359999" y="103726"/>
            <a:ext cx="6475141" cy="306900"/>
            <a:chOff x="797538" y="70119"/>
            <a:chExt cx="10280553" cy="425576"/>
          </a:xfrm>
        </p:grpSpPr>
        <p:grpSp>
          <p:nvGrpSpPr>
            <p:cNvPr id="8" name="Gruppieren 7">
              <a:extLst>
                <a:ext uri="{FF2B5EF4-FFF2-40B4-BE49-F238E27FC236}">
                  <a16:creationId xmlns:a16="http://schemas.microsoft.com/office/drawing/2014/main" id="{20C50C5E-C7CF-944B-63F3-E7E4CC464090}"/>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7FC81792-822C-779A-3A38-9F4F8A9896D2}"/>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CDA26281-2709-16A9-EFE0-D3759D02C1AA}"/>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163199A0-0B41-1EC5-01D3-2FC7740B1081}"/>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E6116A20-16B7-0F0B-1FB5-C0E4D37BCCDF}"/>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0AB56AC3-4ACA-8ED4-E348-70A1938B5D5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4E4783C0-C6D3-AE43-4D9A-6C5CBA7A95B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B2A4AC7B-D0F2-DA15-AD70-B1E49C3C294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25</a:t>
            </a:fld>
            <a:endParaRPr lang="en-US" noProof="0" dirty="0"/>
          </a:p>
        </p:txBody>
      </p:sp>
      <p:pic>
        <p:nvPicPr>
          <p:cNvPr id="19" name="Grafik 18" descr="Ein Bild, das Text, Schrift, Diagramm, Reihe enthält.&#10;&#10;KI-generierte Inhalte können fehlerhaft sein.">
            <a:extLst>
              <a:ext uri="{FF2B5EF4-FFF2-40B4-BE49-F238E27FC236}">
                <a16:creationId xmlns:a16="http://schemas.microsoft.com/office/drawing/2014/main" id="{DEB25406-500D-57BD-FB2B-D14981FB6F25}"/>
              </a:ext>
            </a:extLst>
          </p:cNvPr>
          <p:cNvPicPr>
            <a:picLocks noChangeAspect="1"/>
          </p:cNvPicPr>
          <p:nvPr/>
        </p:nvPicPr>
        <p:blipFill>
          <a:blip r:embed="rId3"/>
          <a:stretch>
            <a:fillRect/>
          </a:stretch>
        </p:blipFill>
        <p:spPr>
          <a:xfrm>
            <a:off x="4448619" y="752084"/>
            <a:ext cx="4448619" cy="1871525"/>
          </a:xfrm>
          <a:prstGeom prst="rect">
            <a:avLst/>
          </a:prstGeom>
        </p:spPr>
      </p:pic>
      <p:pic>
        <p:nvPicPr>
          <p:cNvPr id="20" name="Grafik 19" descr="Ein Bild, das Text, Diagramm, Reihe, Schrift enthält.&#10;&#10;KI-generierte Inhalte können fehlerhaft sein.">
            <a:extLst>
              <a:ext uri="{FF2B5EF4-FFF2-40B4-BE49-F238E27FC236}">
                <a16:creationId xmlns:a16="http://schemas.microsoft.com/office/drawing/2014/main" id="{F16A2CC5-D60E-8959-1D4A-E271B4A0A10F}"/>
              </a:ext>
            </a:extLst>
          </p:cNvPr>
          <p:cNvPicPr>
            <a:picLocks noChangeAspect="1"/>
          </p:cNvPicPr>
          <p:nvPr/>
        </p:nvPicPr>
        <p:blipFill>
          <a:blip r:embed="rId4"/>
          <a:stretch>
            <a:fillRect/>
          </a:stretch>
        </p:blipFill>
        <p:spPr>
          <a:xfrm>
            <a:off x="4448619" y="2720935"/>
            <a:ext cx="4410543" cy="1881619"/>
          </a:xfrm>
          <a:prstGeom prst="rect">
            <a:avLst/>
          </a:prstGeom>
        </p:spPr>
      </p:pic>
    </p:spTree>
    <p:extLst>
      <p:ext uri="{BB962C8B-B14F-4D97-AF65-F5344CB8AC3E}">
        <p14:creationId xmlns:p14="http://schemas.microsoft.com/office/powerpoint/2010/main" val="3781175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634008F-4839-2509-FF46-F99C514FCFDB}"/>
            </a:ext>
          </a:extLst>
        </p:cNvPr>
        <p:cNvGrpSpPr/>
        <p:nvPr/>
      </p:nvGrpSpPr>
      <p:grpSpPr>
        <a:xfrm>
          <a:off x="0" y="0"/>
          <a:ext cx="0" cy="0"/>
          <a:chOff x="0" y="0"/>
          <a:chExt cx="0" cy="0"/>
        </a:xfrm>
      </p:grpSpPr>
      <p:sp>
        <p:nvSpPr>
          <p:cNvPr id="7" name="Google Shape;222;p17">
            <a:extLst>
              <a:ext uri="{FF2B5EF4-FFF2-40B4-BE49-F238E27FC236}">
                <a16:creationId xmlns:a16="http://schemas.microsoft.com/office/drawing/2014/main" id="{FCEB41E0-2C56-ABA8-88D2-43DD58269B4B}"/>
              </a:ext>
            </a:extLst>
          </p:cNvPr>
          <p:cNvSpPr txBox="1">
            <a:spLocks/>
          </p:cNvSpPr>
          <p:nvPr/>
        </p:nvSpPr>
        <p:spPr>
          <a:xfrm>
            <a:off x="424293" y="732631"/>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Moving Average-Based Detection </a:t>
            </a:r>
          </a:p>
          <a:p>
            <a:pPr lvl="0" indent="-338400">
              <a:lnSpc>
                <a:spcPct val="95000"/>
              </a:lnSpc>
              <a:spcBef>
                <a:spcPts val="1200"/>
              </a:spcBef>
            </a:pPr>
            <a:r>
              <a:rPr lang="en-US" sz="1700" noProof="0" dirty="0">
                <a:latin typeface="+mn-lt"/>
              </a:rPr>
              <a:t>Good precision on easy examples</a:t>
            </a:r>
          </a:p>
          <a:p>
            <a:pPr lvl="0" indent="-338400">
              <a:lnSpc>
                <a:spcPct val="95000"/>
              </a:lnSpc>
              <a:spcBef>
                <a:spcPts val="1200"/>
              </a:spcBef>
            </a:pPr>
            <a:r>
              <a:rPr lang="en-US" sz="1700" noProof="0" dirty="0">
                <a:latin typeface="+mn-lt"/>
              </a:rPr>
              <a:t>Minor peaks were undetected</a:t>
            </a:r>
          </a:p>
        </p:txBody>
      </p:sp>
      <p:grpSp>
        <p:nvGrpSpPr>
          <p:cNvPr id="4" name="Gruppieren 3">
            <a:extLst>
              <a:ext uri="{FF2B5EF4-FFF2-40B4-BE49-F238E27FC236}">
                <a16:creationId xmlns:a16="http://schemas.microsoft.com/office/drawing/2014/main" id="{391C2E78-8EA3-9B16-9705-09EBCEE143DE}"/>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63CD3984-934A-9EBC-897F-42547A084E01}"/>
                </a:ext>
              </a:extLst>
            </p:cNvPr>
            <p:cNvGrpSpPr/>
            <p:nvPr/>
          </p:nvGrpSpPr>
          <p:grpSpPr>
            <a:xfrm>
              <a:off x="797538" y="70119"/>
              <a:ext cx="9040145" cy="425576"/>
              <a:chOff x="958348" y="786838"/>
              <a:chExt cx="4045251" cy="346364"/>
            </a:xfrm>
          </p:grpSpPr>
          <p:sp>
            <p:nvSpPr>
              <p:cNvPr id="8" name="Richtungspfeil 33">
                <a:extLst>
                  <a:ext uri="{FF2B5EF4-FFF2-40B4-BE49-F238E27FC236}">
                    <a16:creationId xmlns:a16="http://schemas.microsoft.com/office/drawing/2014/main" id="{23B652C4-2F82-FE0C-931C-7E2B84445008}"/>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Eingekerbter Richtungspfeil 1">
                <a:extLst>
                  <a:ext uri="{FF2B5EF4-FFF2-40B4-BE49-F238E27FC236}">
                    <a16:creationId xmlns:a16="http://schemas.microsoft.com/office/drawing/2014/main" id="{BD660619-C6D6-930F-2C96-891D7B7634BB}"/>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09863966-09CB-B6D1-D2A8-07D89752B5AB}"/>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192A73F7-3C00-47B8-EA5F-02D86E924B6B}"/>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B83BB430-F280-3D21-565D-3B0AD262C8D8}"/>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AA10836B-74C0-1EB3-4913-DD63A88EC05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30714920-5974-D297-46A2-399744F8ABB2}"/>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26</a:t>
            </a:fld>
            <a:endParaRPr lang="en-US" noProof="0" dirty="0"/>
          </a:p>
        </p:txBody>
      </p:sp>
      <p:pic>
        <p:nvPicPr>
          <p:cNvPr id="13" name="Picture 12" descr="A graph showing a graph of a price&#10;&#10;AI-generated content may be incorrect.">
            <a:extLst>
              <a:ext uri="{FF2B5EF4-FFF2-40B4-BE49-F238E27FC236}">
                <a16:creationId xmlns:a16="http://schemas.microsoft.com/office/drawing/2014/main" id="{44F4F9FC-D96F-72F9-7539-5C73490F41F5}"/>
              </a:ext>
            </a:extLst>
          </p:cNvPr>
          <p:cNvPicPr>
            <a:picLocks noChangeAspect="1"/>
          </p:cNvPicPr>
          <p:nvPr/>
        </p:nvPicPr>
        <p:blipFill>
          <a:blip r:embed="rId3"/>
          <a:srcRect l="3652"/>
          <a:stretch>
            <a:fillRect/>
          </a:stretch>
        </p:blipFill>
        <p:spPr>
          <a:xfrm>
            <a:off x="4457699" y="731916"/>
            <a:ext cx="4517151" cy="1859813"/>
          </a:xfrm>
          <a:prstGeom prst="rect">
            <a:avLst/>
          </a:prstGeom>
        </p:spPr>
      </p:pic>
      <p:pic>
        <p:nvPicPr>
          <p:cNvPr id="17" name="Picture 16" descr="A graph of a graph showing a number of red and blue lines&#10;&#10;AI-generated content may be incorrect.">
            <a:extLst>
              <a:ext uri="{FF2B5EF4-FFF2-40B4-BE49-F238E27FC236}">
                <a16:creationId xmlns:a16="http://schemas.microsoft.com/office/drawing/2014/main" id="{245DA03D-2999-DA5A-DC9D-81A243668062}"/>
              </a:ext>
            </a:extLst>
          </p:cNvPr>
          <p:cNvPicPr>
            <a:picLocks noChangeAspect="1"/>
          </p:cNvPicPr>
          <p:nvPr/>
        </p:nvPicPr>
        <p:blipFill>
          <a:blip r:embed="rId4"/>
          <a:srcRect l="2563"/>
          <a:stretch>
            <a:fillRect/>
          </a:stretch>
        </p:blipFill>
        <p:spPr>
          <a:xfrm>
            <a:off x="4457699" y="2656724"/>
            <a:ext cx="4518000" cy="1833162"/>
          </a:xfrm>
          <a:prstGeom prst="rect">
            <a:avLst/>
          </a:prstGeom>
        </p:spPr>
      </p:pic>
    </p:spTree>
    <p:extLst>
      <p:ext uri="{BB962C8B-B14F-4D97-AF65-F5344CB8AC3E}">
        <p14:creationId xmlns:p14="http://schemas.microsoft.com/office/powerpoint/2010/main" val="2140628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4E158D6-B7CA-B20D-F1C5-9A33BA6FD5C8}"/>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605DEDAE-F240-BCA2-E79E-FAAFF1CAFBE5}"/>
              </a:ext>
            </a:extLst>
          </p:cNvPr>
          <p:cNvSpPr txBox="1">
            <a:spLocks/>
          </p:cNvSpPr>
          <p:nvPr/>
        </p:nvSpPr>
        <p:spPr>
          <a:xfrm>
            <a:off x="360000" y="752799"/>
            <a:ext cx="4101998"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Isolation Tree</a:t>
            </a:r>
          </a:p>
          <a:p>
            <a:pPr lvl="0" indent="-338400">
              <a:lnSpc>
                <a:spcPct val="95000"/>
              </a:lnSpc>
              <a:spcBef>
                <a:spcPts val="1200"/>
              </a:spcBef>
            </a:pPr>
            <a:r>
              <a:rPr lang="en-US" sz="1700" noProof="0" dirty="0">
                <a:latin typeface="+mn-lt"/>
              </a:rPr>
              <a:t>Not many false-positives issued on the sequences</a:t>
            </a:r>
          </a:p>
          <a:p>
            <a:pPr lvl="0" indent="-338400">
              <a:lnSpc>
                <a:spcPct val="95000"/>
              </a:lnSpc>
              <a:spcBef>
                <a:spcPts val="1200"/>
              </a:spcBef>
            </a:pPr>
            <a:r>
              <a:rPr lang="en-US" sz="1700" noProof="0" dirty="0">
                <a:latin typeface="+mn-lt"/>
              </a:rPr>
              <a:t>Many peaks were not detected</a:t>
            </a:r>
          </a:p>
          <a:p>
            <a:pPr lvl="0" indent="-338400">
              <a:lnSpc>
                <a:spcPct val="95000"/>
              </a:lnSpc>
              <a:spcBef>
                <a:spcPts val="1200"/>
              </a:spcBef>
            </a:pPr>
            <a:r>
              <a:rPr lang="en-US" sz="1700" noProof="0" dirty="0">
                <a:latin typeface="+mn-lt"/>
              </a:rPr>
              <a:t>Characteristic of marking the whole peak area instead of just one precise position</a:t>
            </a:r>
          </a:p>
          <a:p>
            <a:pPr indent="-338400">
              <a:lnSpc>
                <a:spcPct val="95000"/>
              </a:lnSpc>
              <a:spcBef>
                <a:spcPts val="1200"/>
              </a:spcBef>
            </a:pPr>
            <a:r>
              <a:rPr lang="en-US" sz="1700" noProof="0" dirty="0">
                <a:latin typeface="+mn-lt"/>
              </a:rPr>
              <a:t>Can detect positive and negative peaks</a:t>
            </a:r>
          </a:p>
        </p:txBody>
      </p:sp>
      <p:grpSp>
        <p:nvGrpSpPr>
          <p:cNvPr id="5" name="Gruppieren 4">
            <a:extLst>
              <a:ext uri="{FF2B5EF4-FFF2-40B4-BE49-F238E27FC236}">
                <a16:creationId xmlns:a16="http://schemas.microsoft.com/office/drawing/2014/main" id="{8DF1002A-4CCF-CD80-374A-E2D0B0117A2C}"/>
              </a:ext>
            </a:extLst>
          </p:cNvPr>
          <p:cNvGrpSpPr/>
          <p:nvPr/>
        </p:nvGrpSpPr>
        <p:grpSpPr>
          <a:xfrm>
            <a:off x="359999" y="103726"/>
            <a:ext cx="6475141" cy="306900"/>
            <a:chOff x="797538" y="70119"/>
            <a:chExt cx="10280553" cy="425576"/>
          </a:xfrm>
        </p:grpSpPr>
        <p:grpSp>
          <p:nvGrpSpPr>
            <p:cNvPr id="6" name="Gruppieren 5">
              <a:extLst>
                <a:ext uri="{FF2B5EF4-FFF2-40B4-BE49-F238E27FC236}">
                  <a16:creationId xmlns:a16="http://schemas.microsoft.com/office/drawing/2014/main" id="{B86523C9-0AF4-E21C-E80B-3250DF0A6CC3}"/>
                </a:ext>
              </a:extLst>
            </p:cNvPr>
            <p:cNvGrpSpPr/>
            <p:nvPr/>
          </p:nvGrpSpPr>
          <p:grpSpPr>
            <a:xfrm>
              <a:off x="797538" y="70119"/>
              <a:ext cx="9040145" cy="425576"/>
              <a:chOff x="958348" y="786838"/>
              <a:chExt cx="4045251" cy="346364"/>
            </a:xfrm>
          </p:grpSpPr>
          <p:sp>
            <p:nvSpPr>
              <p:cNvPr id="8" name="Richtungspfeil 33">
                <a:extLst>
                  <a:ext uri="{FF2B5EF4-FFF2-40B4-BE49-F238E27FC236}">
                    <a16:creationId xmlns:a16="http://schemas.microsoft.com/office/drawing/2014/main" id="{A7B292D4-4354-0A47-542A-910986EECA5C}"/>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Eingekerbter Richtungspfeil 1">
                <a:extLst>
                  <a:ext uri="{FF2B5EF4-FFF2-40B4-BE49-F238E27FC236}">
                    <a16:creationId xmlns:a16="http://schemas.microsoft.com/office/drawing/2014/main" id="{FDAB755A-DBFB-5515-9C14-1A9678836F6E}"/>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E1B3D7CC-7875-E9BA-1BD1-D56B9460AE93}"/>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07B5F6EC-1570-C5E9-4E0E-4A35BBB0A978}"/>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7" name="Eingekerbter Richtungspfeil 11">
              <a:extLst>
                <a:ext uri="{FF2B5EF4-FFF2-40B4-BE49-F238E27FC236}">
                  <a16:creationId xmlns:a16="http://schemas.microsoft.com/office/drawing/2014/main" id="{481D00D6-0F23-E3D9-BF27-90A1C415987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3" name="Google Shape;206;p15">
            <a:extLst>
              <a:ext uri="{FF2B5EF4-FFF2-40B4-BE49-F238E27FC236}">
                <a16:creationId xmlns:a16="http://schemas.microsoft.com/office/drawing/2014/main" id="{4A1B4CE4-1EF7-90FE-9D06-6273243BDFB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4" name="Foliennummernplatzhalter 13">
            <a:extLst>
              <a:ext uri="{FF2B5EF4-FFF2-40B4-BE49-F238E27FC236}">
                <a16:creationId xmlns:a16="http://schemas.microsoft.com/office/drawing/2014/main" id="{6DF77AA0-8193-63C0-A2FD-7E8777F4D50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27</a:t>
            </a:fld>
            <a:endParaRPr lang="en-US" noProof="0" dirty="0"/>
          </a:p>
        </p:txBody>
      </p:sp>
      <p:pic>
        <p:nvPicPr>
          <p:cNvPr id="4" name="Picture 3" descr="A graph showing a line of blue and red lines&#10;&#10;AI-generated content may be incorrect.">
            <a:extLst>
              <a:ext uri="{FF2B5EF4-FFF2-40B4-BE49-F238E27FC236}">
                <a16:creationId xmlns:a16="http://schemas.microsoft.com/office/drawing/2014/main" id="{B7269CEC-4CB0-40D5-7766-1E60C42EE919}"/>
              </a:ext>
            </a:extLst>
          </p:cNvPr>
          <p:cNvPicPr>
            <a:picLocks noChangeAspect="1"/>
          </p:cNvPicPr>
          <p:nvPr/>
        </p:nvPicPr>
        <p:blipFill>
          <a:blip r:embed="rId3"/>
          <a:stretch>
            <a:fillRect/>
          </a:stretch>
        </p:blipFill>
        <p:spPr>
          <a:xfrm>
            <a:off x="4521699" y="912394"/>
            <a:ext cx="4449600" cy="1764497"/>
          </a:xfrm>
          <a:prstGeom prst="rect">
            <a:avLst/>
          </a:prstGeom>
        </p:spPr>
      </p:pic>
      <p:pic>
        <p:nvPicPr>
          <p:cNvPr id="16" name="Picture 15" descr="A graph with blue and red lines&#10;&#10;AI-generated content may be incorrect.">
            <a:extLst>
              <a:ext uri="{FF2B5EF4-FFF2-40B4-BE49-F238E27FC236}">
                <a16:creationId xmlns:a16="http://schemas.microsoft.com/office/drawing/2014/main" id="{0857F2F4-DB93-8E5B-D02D-FDE7D282E1E4}"/>
              </a:ext>
            </a:extLst>
          </p:cNvPr>
          <p:cNvPicPr>
            <a:picLocks noChangeAspect="1"/>
          </p:cNvPicPr>
          <p:nvPr/>
        </p:nvPicPr>
        <p:blipFill>
          <a:blip r:embed="rId4"/>
          <a:stretch>
            <a:fillRect/>
          </a:stretch>
        </p:blipFill>
        <p:spPr>
          <a:xfrm>
            <a:off x="4521699" y="2770057"/>
            <a:ext cx="4449600" cy="1757959"/>
          </a:xfrm>
          <a:prstGeom prst="rect">
            <a:avLst/>
          </a:prstGeom>
        </p:spPr>
      </p:pic>
    </p:spTree>
    <p:extLst>
      <p:ext uri="{BB962C8B-B14F-4D97-AF65-F5344CB8AC3E}">
        <p14:creationId xmlns:p14="http://schemas.microsoft.com/office/powerpoint/2010/main" val="4246052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7C94A195-979A-0ACB-0D4B-7DE8F5FCED7A}"/>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AFA61646-BBFC-0380-471B-7924B804F15D}"/>
              </a:ext>
            </a:extLst>
          </p:cNvPr>
          <p:cNvSpPr txBox="1">
            <a:spLocks/>
          </p:cNvSpPr>
          <p:nvPr/>
        </p:nvSpPr>
        <p:spPr>
          <a:xfrm>
            <a:off x="359999" y="752799"/>
            <a:ext cx="4088248"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Autoencoder</a:t>
            </a:r>
          </a:p>
          <a:p>
            <a:pPr lvl="0" indent="-338400">
              <a:lnSpc>
                <a:spcPct val="95000"/>
              </a:lnSpc>
              <a:spcBef>
                <a:spcPts val="1200"/>
              </a:spcBef>
            </a:pPr>
            <a:r>
              <a:rPr lang="en-US" sz="1700" noProof="0" dirty="0">
                <a:latin typeface="+mn-lt"/>
              </a:rPr>
              <a:t>Not many false-positives issued on the sequences</a:t>
            </a:r>
          </a:p>
          <a:p>
            <a:pPr lvl="0" indent="-338400">
              <a:lnSpc>
                <a:spcPct val="95000"/>
              </a:lnSpc>
              <a:spcBef>
                <a:spcPts val="1200"/>
              </a:spcBef>
            </a:pPr>
            <a:r>
              <a:rPr lang="en-US" sz="1700" noProof="0" dirty="0">
                <a:latin typeface="+mn-lt"/>
              </a:rPr>
              <a:t>Many peaks were not detected</a:t>
            </a:r>
          </a:p>
          <a:p>
            <a:pPr indent="-338400">
              <a:lnSpc>
                <a:spcPct val="95000"/>
              </a:lnSpc>
              <a:spcBef>
                <a:spcPts val="1200"/>
              </a:spcBef>
            </a:pPr>
            <a:r>
              <a:rPr lang="en-US" sz="1700" noProof="0" dirty="0">
                <a:latin typeface="+mn-lt"/>
              </a:rPr>
              <a:t>Can detect positive and negative peaks</a:t>
            </a:r>
          </a:p>
          <a:p>
            <a:pPr indent="-338400">
              <a:lnSpc>
                <a:spcPct val="95000"/>
              </a:lnSpc>
              <a:spcBef>
                <a:spcPts val="1200"/>
              </a:spcBef>
            </a:pPr>
            <a:r>
              <a:rPr lang="en-US" sz="1700" noProof="0" dirty="0">
                <a:latin typeface="+mn-lt"/>
              </a:rPr>
              <a:t>Detects smaller deviations but sometimes unable to identify larger deviations </a:t>
            </a:r>
            <a:r>
              <a:rPr lang="en-US" sz="1700" noProof="0" dirty="0">
                <a:latin typeface="+mn-lt"/>
                <a:sym typeface="Wingdings" panose="05000000000000000000" pitchFamily="2" charset="2"/>
              </a:rPr>
              <a:t> not good</a:t>
            </a:r>
            <a:endParaRPr lang="en-US" sz="1700" noProof="0" dirty="0">
              <a:latin typeface="+mn-lt"/>
            </a:endParaRPr>
          </a:p>
          <a:p>
            <a:pPr indent="-338400">
              <a:lnSpc>
                <a:spcPct val="95000"/>
              </a:lnSpc>
              <a:spcBef>
                <a:spcPts val="1200"/>
              </a:spcBef>
            </a:pPr>
            <a:endParaRPr lang="en-US" sz="1700" noProof="0" dirty="0">
              <a:latin typeface="+mn-lt"/>
            </a:endParaRPr>
          </a:p>
        </p:txBody>
      </p:sp>
      <p:grpSp>
        <p:nvGrpSpPr>
          <p:cNvPr id="5" name="Gruppieren 4">
            <a:extLst>
              <a:ext uri="{FF2B5EF4-FFF2-40B4-BE49-F238E27FC236}">
                <a16:creationId xmlns:a16="http://schemas.microsoft.com/office/drawing/2014/main" id="{01A6EB5E-725A-47F5-2BC4-CB819B58BF9F}"/>
              </a:ext>
            </a:extLst>
          </p:cNvPr>
          <p:cNvGrpSpPr/>
          <p:nvPr/>
        </p:nvGrpSpPr>
        <p:grpSpPr>
          <a:xfrm>
            <a:off x="359999" y="103726"/>
            <a:ext cx="6475141" cy="306900"/>
            <a:chOff x="797538" y="70119"/>
            <a:chExt cx="10280553" cy="425576"/>
          </a:xfrm>
        </p:grpSpPr>
        <p:grpSp>
          <p:nvGrpSpPr>
            <p:cNvPr id="7" name="Gruppieren 6">
              <a:extLst>
                <a:ext uri="{FF2B5EF4-FFF2-40B4-BE49-F238E27FC236}">
                  <a16:creationId xmlns:a16="http://schemas.microsoft.com/office/drawing/2014/main" id="{24B7BF46-B009-FE2E-0F84-7A2C3470C7D9}"/>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180BC7DE-0A7D-FC1C-4A8C-083A7E28D3BB}"/>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D417B5AF-2FF0-F3D8-9722-CA2D2A123D69}"/>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528D54A8-5D2D-DF5F-C043-778D9625A247}"/>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0AA4A7DD-3283-9182-D417-924DA7A632F9}"/>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2952B830-7687-3FDC-340C-6010CAACA21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5" name="Google Shape;206;p15">
            <a:extLst>
              <a:ext uri="{FF2B5EF4-FFF2-40B4-BE49-F238E27FC236}">
                <a16:creationId xmlns:a16="http://schemas.microsoft.com/office/drawing/2014/main" id="{07B8002C-6BCE-8797-F5A8-0D01E1A514C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6" name="Foliennummernplatzhalter 15">
            <a:extLst>
              <a:ext uri="{FF2B5EF4-FFF2-40B4-BE49-F238E27FC236}">
                <a16:creationId xmlns:a16="http://schemas.microsoft.com/office/drawing/2014/main" id="{FDA9E31D-D59A-C680-50AA-6A56CDAB2D9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28</a:t>
            </a:fld>
            <a:endParaRPr lang="en-US" noProof="0" dirty="0"/>
          </a:p>
        </p:txBody>
      </p:sp>
      <p:pic>
        <p:nvPicPr>
          <p:cNvPr id="4" name="Picture 3" descr="A graph showing a red line&#10;&#10;AI-generated content may be incorrect.">
            <a:extLst>
              <a:ext uri="{FF2B5EF4-FFF2-40B4-BE49-F238E27FC236}">
                <a16:creationId xmlns:a16="http://schemas.microsoft.com/office/drawing/2014/main" id="{FABB4501-B4A1-154F-5D43-8370704176DB}"/>
              </a:ext>
            </a:extLst>
          </p:cNvPr>
          <p:cNvPicPr>
            <a:picLocks noChangeAspect="1"/>
          </p:cNvPicPr>
          <p:nvPr/>
        </p:nvPicPr>
        <p:blipFill>
          <a:blip r:embed="rId3"/>
          <a:srcRect l="2446"/>
          <a:stretch>
            <a:fillRect/>
          </a:stretch>
        </p:blipFill>
        <p:spPr>
          <a:xfrm>
            <a:off x="4448247" y="873644"/>
            <a:ext cx="4449600" cy="1803247"/>
          </a:xfrm>
          <a:prstGeom prst="rect">
            <a:avLst/>
          </a:prstGeom>
        </p:spPr>
      </p:pic>
      <p:pic>
        <p:nvPicPr>
          <p:cNvPr id="17" name="Picture 16" descr="A graph showing a graph of a graph&#10;&#10;AI-generated content may be incorrect.">
            <a:extLst>
              <a:ext uri="{FF2B5EF4-FFF2-40B4-BE49-F238E27FC236}">
                <a16:creationId xmlns:a16="http://schemas.microsoft.com/office/drawing/2014/main" id="{E04EA538-C6C9-8D45-27E5-8C6AA48C8325}"/>
              </a:ext>
            </a:extLst>
          </p:cNvPr>
          <p:cNvPicPr>
            <a:picLocks noChangeAspect="1"/>
          </p:cNvPicPr>
          <p:nvPr/>
        </p:nvPicPr>
        <p:blipFill>
          <a:blip r:embed="rId4"/>
          <a:srcRect l="2762"/>
          <a:stretch>
            <a:fillRect/>
          </a:stretch>
        </p:blipFill>
        <p:spPr>
          <a:xfrm>
            <a:off x="4448247" y="2734384"/>
            <a:ext cx="4449600" cy="1809107"/>
          </a:xfrm>
          <a:prstGeom prst="rect">
            <a:avLst/>
          </a:prstGeom>
        </p:spPr>
      </p:pic>
    </p:spTree>
    <p:extLst>
      <p:ext uri="{BB962C8B-B14F-4D97-AF65-F5344CB8AC3E}">
        <p14:creationId xmlns:p14="http://schemas.microsoft.com/office/powerpoint/2010/main" val="3676016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E8C45650-3367-680A-6784-7D67021BCFA4}"/>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69AB15AA-D3BA-0CCC-E377-CCE07C69259D}"/>
              </a:ext>
            </a:extLst>
          </p:cNvPr>
          <p:cNvGraphicFramePr/>
          <p:nvPr>
            <p:extLst>
              <p:ext uri="{D42A27DB-BD31-4B8C-83A1-F6EECF244321}">
                <p14:modId xmlns:p14="http://schemas.microsoft.com/office/powerpoint/2010/main" val="109688532"/>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7E0E8A5E-9CD0-7BC3-7DAE-B415D1DD2154}"/>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C02AE32C-DAFF-649C-386D-3934316AD12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269448B5-627A-87FB-48BF-CA03A245AD0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29</a:t>
            </a:fld>
            <a:endParaRPr lang="en-US" noProof="0" dirty="0"/>
          </a:p>
        </p:txBody>
      </p:sp>
    </p:spTree>
    <p:extLst>
      <p:ext uri="{BB962C8B-B14F-4D97-AF65-F5344CB8AC3E}">
        <p14:creationId xmlns:p14="http://schemas.microsoft.com/office/powerpoint/2010/main" val="1575864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C680B5C4-7A90-0138-37CA-B5E3178E581A}"/>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49F2518E-09E2-136D-6C0A-537E7B386207}"/>
              </a:ext>
            </a:extLst>
          </p:cNvPr>
          <p:cNvGraphicFramePr/>
          <p:nvPr>
            <p:extLst>
              <p:ext uri="{D42A27DB-BD31-4B8C-83A1-F6EECF244321}">
                <p14:modId xmlns:p14="http://schemas.microsoft.com/office/powerpoint/2010/main" val="3111507077"/>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AC130F60-02D6-0247-AADE-50E57B67276D}"/>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8" name="Google Shape;206;p15">
            <a:extLst>
              <a:ext uri="{FF2B5EF4-FFF2-40B4-BE49-F238E27FC236}">
                <a16:creationId xmlns:a16="http://schemas.microsoft.com/office/drawing/2014/main" id="{AD076646-8038-E5EB-45D1-DCC3CE8748F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9" name="Foliennummernplatzhalter 8">
            <a:extLst>
              <a:ext uri="{FF2B5EF4-FFF2-40B4-BE49-F238E27FC236}">
                <a16:creationId xmlns:a16="http://schemas.microsoft.com/office/drawing/2014/main" id="{A86999ED-3D71-175E-7396-CB6550AC2F9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3</a:t>
            </a:fld>
            <a:endParaRPr lang="en-US" noProof="0" dirty="0"/>
          </a:p>
        </p:txBody>
      </p:sp>
    </p:spTree>
    <p:extLst>
      <p:ext uri="{BB962C8B-B14F-4D97-AF65-F5344CB8AC3E}">
        <p14:creationId xmlns:p14="http://schemas.microsoft.com/office/powerpoint/2010/main" val="988782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E23F47D-7BD5-40FE-C563-FC736929590A}"/>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8546646B-1CAF-0C87-C592-D27EEC14A515}"/>
              </a:ext>
            </a:extLst>
          </p:cNvPr>
          <p:cNvSpPr txBox="1">
            <a:spLocks noGrp="1"/>
          </p:cNvSpPr>
          <p:nvPr>
            <p:ph type="body" idx="4294967295"/>
          </p:nvPr>
        </p:nvSpPr>
        <p:spPr>
          <a:xfrm>
            <a:off x="359999" y="752789"/>
            <a:ext cx="8424000" cy="3637901"/>
          </a:xfrm>
          <a:prstGeom prst="rect">
            <a:avLst/>
          </a:prstGeom>
          <a:noFill/>
          <a:ln>
            <a:noFill/>
          </a:ln>
        </p:spPr>
        <p:txBody>
          <a:bodyPr spcFirstLastPara="1" wrap="square" lIns="91425" tIns="45700" rIns="91425" bIns="45700" anchor="t" anchorCtr="0">
            <a:normAutofit/>
          </a:bodyPr>
          <a:lstStyle/>
          <a:p>
            <a:pPr lvl="0">
              <a:lnSpc>
                <a:spcPct val="114000"/>
              </a:lnSpc>
              <a:spcBef>
                <a:spcPts val="1200"/>
              </a:spcBef>
            </a:pPr>
            <a:r>
              <a:rPr lang="en-US" sz="1700" noProof="0" dirty="0">
                <a:latin typeface="+mn-lt"/>
              </a:rPr>
              <a:t>Key Criteria</a:t>
            </a:r>
          </a:p>
          <a:p>
            <a:pPr lvl="1">
              <a:lnSpc>
                <a:spcPct val="114000"/>
              </a:lnSpc>
              <a:spcBef>
                <a:spcPts val="1200"/>
              </a:spcBef>
            </a:pPr>
            <a:r>
              <a:rPr lang="en-US" sz="1543" noProof="0" dirty="0">
                <a:latin typeface="+mn-lt"/>
              </a:rPr>
              <a:t>Applicability</a:t>
            </a:r>
          </a:p>
          <a:p>
            <a:pPr lvl="1">
              <a:lnSpc>
                <a:spcPct val="114000"/>
              </a:lnSpc>
              <a:spcBef>
                <a:spcPts val="1200"/>
              </a:spcBef>
            </a:pPr>
            <a:r>
              <a:rPr lang="en-US" sz="1543" noProof="0" dirty="0">
                <a:latin typeface="+mn-lt"/>
              </a:rPr>
              <a:t>Computational costs / speed / complexity</a:t>
            </a:r>
          </a:p>
          <a:p>
            <a:pPr lvl="1">
              <a:lnSpc>
                <a:spcPct val="114000"/>
              </a:lnSpc>
              <a:spcBef>
                <a:spcPts val="1200"/>
              </a:spcBef>
            </a:pPr>
            <a:r>
              <a:rPr lang="en-US" sz="1543" noProof="0" dirty="0">
                <a:latin typeface="+mn-lt"/>
              </a:rPr>
              <a:t>Precision and Recall</a:t>
            </a:r>
          </a:p>
          <a:p>
            <a:pPr lvl="1">
              <a:lnSpc>
                <a:spcPct val="114000"/>
              </a:lnSpc>
              <a:spcBef>
                <a:spcPts val="1200"/>
              </a:spcBef>
            </a:pPr>
            <a:r>
              <a:rPr lang="en-US" sz="1543" noProof="0" dirty="0">
                <a:latin typeface="+mn-lt"/>
              </a:rPr>
              <a:t>Robustness and Generalization</a:t>
            </a:r>
          </a:p>
        </p:txBody>
      </p:sp>
      <p:grpSp>
        <p:nvGrpSpPr>
          <p:cNvPr id="4" name="Gruppieren 3">
            <a:extLst>
              <a:ext uri="{FF2B5EF4-FFF2-40B4-BE49-F238E27FC236}">
                <a16:creationId xmlns:a16="http://schemas.microsoft.com/office/drawing/2014/main" id="{78677835-5C0B-AE8F-B9D1-C987040CBB87}"/>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184ACAE8-C2B7-345E-23D9-33A76CBB36C0}"/>
                </a:ext>
              </a:extLst>
            </p:cNvPr>
            <p:cNvGrpSpPr/>
            <p:nvPr/>
          </p:nvGrpSpPr>
          <p:grpSpPr>
            <a:xfrm>
              <a:off x="797538" y="70119"/>
              <a:ext cx="9040147" cy="425576"/>
              <a:chOff x="958348" y="786838"/>
              <a:chExt cx="4045252" cy="346364"/>
            </a:xfrm>
          </p:grpSpPr>
          <p:sp>
            <p:nvSpPr>
              <p:cNvPr id="7" name="Richtungspfeil 33">
                <a:extLst>
                  <a:ext uri="{FF2B5EF4-FFF2-40B4-BE49-F238E27FC236}">
                    <a16:creationId xmlns:a16="http://schemas.microsoft.com/office/drawing/2014/main" id="{39840150-3DF1-8238-79E7-53D3009B9C7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0E6933BF-1A9C-B65B-36B0-3AA8684AA88E}"/>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09B94E8D-A8A8-2760-6FB7-B947336449D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8ACC43ED-7F15-56B8-7124-2ACCBA4A7F52}"/>
                  </a:ext>
                </a:extLst>
              </p:cNvPr>
              <p:cNvSpPr/>
              <p:nvPr/>
            </p:nvSpPr>
            <p:spPr>
              <a:xfrm>
                <a:off x="2623371" y="786838"/>
                <a:ext cx="2380229"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 Evaluation</a:t>
                </a:r>
              </a:p>
            </p:txBody>
          </p:sp>
        </p:grpSp>
        <p:sp>
          <p:nvSpPr>
            <p:cNvPr id="6" name="Eingekerbter Richtungspfeil 11">
              <a:extLst>
                <a:ext uri="{FF2B5EF4-FFF2-40B4-BE49-F238E27FC236}">
                  <a16:creationId xmlns:a16="http://schemas.microsoft.com/office/drawing/2014/main" id="{EC616692-24A9-FC6C-1418-ED877773972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AA944AF-4112-4A47-64FF-F64CD4B5D5CA}"/>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F5CE6430-2E03-9A3D-3FE8-84D66BC4A60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30</a:t>
            </a:fld>
            <a:endParaRPr lang="en-US" noProof="0" dirty="0"/>
          </a:p>
        </p:txBody>
      </p:sp>
      <p:sp>
        <p:nvSpPr>
          <p:cNvPr id="2" name="Google Shape;222;p17">
            <a:extLst>
              <a:ext uri="{FF2B5EF4-FFF2-40B4-BE49-F238E27FC236}">
                <a16:creationId xmlns:a16="http://schemas.microsoft.com/office/drawing/2014/main" id="{0ED8AE82-FC71-3E21-DA32-CF332FFFCC7A}"/>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extLst>
      <p:ext uri="{BB962C8B-B14F-4D97-AF65-F5344CB8AC3E}">
        <p14:creationId xmlns:p14="http://schemas.microsoft.com/office/powerpoint/2010/main" val="69075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D8D12752-A1B1-EEB7-8577-EDE8CE5DBE7C}"/>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4C35C87F-02FF-117B-3511-1C6AF78641AA}"/>
              </a:ext>
            </a:extLst>
          </p:cNvPr>
          <p:cNvSpPr txBox="1">
            <a:spLocks noGrp="1"/>
          </p:cNvSpPr>
          <p:nvPr>
            <p:ph type="body" idx="4294967295"/>
          </p:nvPr>
        </p:nvSpPr>
        <p:spPr>
          <a:xfrm>
            <a:off x="359999" y="752789"/>
            <a:ext cx="8424000" cy="3637901"/>
          </a:xfrm>
          <a:prstGeom prst="rect">
            <a:avLst/>
          </a:prstGeom>
          <a:noFill/>
          <a:ln>
            <a:noFill/>
          </a:ln>
        </p:spPr>
        <p:txBody>
          <a:bodyPr spcFirstLastPara="1" wrap="square" lIns="91425" tIns="45700" rIns="91425" bIns="45700" anchor="t" anchorCtr="0">
            <a:normAutofit/>
          </a:bodyPr>
          <a:lstStyle/>
          <a:p>
            <a:pPr lvl="0">
              <a:lnSpc>
                <a:spcPct val="114000"/>
              </a:lnSpc>
              <a:spcBef>
                <a:spcPts val="1200"/>
              </a:spcBef>
              <a:buFont typeface="Wingdings" panose="05000000000000000000" pitchFamily="2" charset="2"/>
              <a:buChar char="Ø"/>
            </a:pPr>
            <a:r>
              <a:rPr lang="en-US" sz="1700" noProof="0" dirty="0">
                <a:latin typeface="+mn-lt"/>
              </a:rPr>
              <a:t>Best solution: Threshold-Based Detection</a:t>
            </a:r>
          </a:p>
          <a:p>
            <a:pPr lvl="0">
              <a:lnSpc>
                <a:spcPct val="114000"/>
              </a:lnSpc>
              <a:spcBef>
                <a:spcPts val="1200"/>
              </a:spcBef>
            </a:pPr>
            <a:r>
              <a:rPr lang="en-US" sz="1700" dirty="0">
                <a:latin typeface="+mn-lt"/>
              </a:rPr>
              <a:t>Feature-processing forces the user to analyze and understand the data, which can already give some insights into the reason for the anomalies</a:t>
            </a:r>
          </a:p>
          <a:p>
            <a:pPr lvl="0">
              <a:lnSpc>
                <a:spcPct val="114000"/>
              </a:lnSpc>
              <a:spcBef>
                <a:spcPts val="1200"/>
              </a:spcBef>
            </a:pPr>
            <a:r>
              <a:rPr lang="en-US" sz="1700" dirty="0">
                <a:latin typeface="+mn-lt"/>
              </a:rPr>
              <a:t>Fast computation with low resource allocation</a:t>
            </a:r>
          </a:p>
          <a:p>
            <a:pPr lvl="0">
              <a:lnSpc>
                <a:spcPct val="114000"/>
              </a:lnSpc>
              <a:spcBef>
                <a:spcPts val="1200"/>
              </a:spcBef>
            </a:pPr>
            <a:r>
              <a:rPr lang="en-US" sz="1700" noProof="0" dirty="0">
                <a:latin typeface="+mn-lt"/>
              </a:rPr>
              <a:t>Few parameters to optimize</a:t>
            </a:r>
          </a:p>
          <a:p>
            <a:pPr lvl="0">
              <a:lnSpc>
                <a:spcPct val="114000"/>
              </a:lnSpc>
              <a:spcBef>
                <a:spcPts val="1200"/>
              </a:spcBef>
            </a:pPr>
            <a:r>
              <a:rPr lang="en-US" sz="1700" noProof="0" dirty="0">
                <a:latin typeface="+mn-lt"/>
              </a:rPr>
              <a:t>High precision and recall if the processed input feature is suitable</a:t>
            </a:r>
          </a:p>
          <a:p>
            <a:pPr lvl="0">
              <a:lnSpc>
                <a:spcPct val="114000"/>
              </a:lnSpc>
              <a:spcBef>
                <a:spcPts val="1200"/>
              </a:spcBef>
            </a:pPr>
            <a:r>
              <a:rPr lang="en-US" sz="1700" noProof="0" dirty="0">
                <a:latin typeface="+mn-lt"/>
              </a:rPr>
              <a:t>Str</a:t>
            </a:r>
            <a:r>
              <a:rPr lang="en-US" sz="1700" dirty="0" err="1">
                <a:latin typeface="+mn-lt"/>
              </a:rPr>
              <a:t>uggles</a:t>
            </a:r>
            <a:r>
              <a:rPr lang="en-US" sz="1700" noProof="0" dirty="0">
                <a:latin typeface="+mn-lt"/>
              </a:rPr>
              <a:t> to generalize on raw peak data</a:t>
            </a:r>
          </a:p>
        </p:txBody>
      </p:sp>
      <p:grpSp>
        <p:nvGrpSpPr>
          <p:cNvPr id="4" name="Gruppieren 3">
            <a:extLst>
              <a:ext uri="{FF2B5EF4-FFF2-40B4-BE49-F238E27FC236}">
                <a16:creationId xmlns:a16="http://schemas.microsoft.com/office/drawing/2014/main" id="{4060F6B2-773F-DE07-07F4-2223BB687261}"/>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9ADA44BF-C5D8-37D1-33DC-01D2644CA109}"/>
                </a:ext>
              </a:extLst>
            </p:cNvPr>
            <p:cNvGrpSpPr/>
            <p:nvPr/>
          </p:nvGrpSpPr>
          <p:grpSpPr>
            <a:xfrm>
              <a:off x="797538" y="70119"/>
              <a:ext cx="9040147" cy="425576"/>
              <a:chOff x="958348" y="786838"/>
              <a:chExt cx="4045252" cy="346364"/>
            </a:xfrm>
          </p:grpSpPr>
          <p:sp>
            <p:nvSpPr>
              <p:cNvPr id="7" name="Richtungspfeil 33">
                <a:extLst>
                  <a:ext uri="{FF2B5EF4-FFF2-40B4-BE49-F238E27FC236}">
                    <a16:creationId xmlns:a16="http://schemas.microsoft.com/office/drawing/2014/main" id="{EB96BDF8-CA0E-C5F0-D0CA-CC04A2C58AA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A6169087-9D9A-81F3-A528-AAE9F81094FC}"/>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7132C201-D0EB-55D5-D82F-B7722F3A1E93}"/>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07D8806B-A93A-8E22-A09B-4F6C22D917DA}"/>
                  </a:ext>
                </a:extLst>
              </p:cNvPr>
              <p:cNvSpPr/>
              <p:nvPr/>
            </p:nvSpPr>
            <p:spPr>
              <a:xfrm>
                <a:off x="2623371" y="786838"/>
                <a:ext cx="2380229"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 </a:t>
                </a:r>
                <a:r>
                  <a:rPr lang="en-US" sz="1300" dirty="0">
                    <a:latin typeface="Calibri Light" panose="020F0302020204030204" pitchFamily="34" charset="0"/>
                    <a:ea typeface="Calibri Light" panose="020F0302020204030204" pitchFamily="34" charset="0"/>
                    <a:cs typeface="Calibri Light" panose="020F0302020204030204" pitchFamily="34" charset="0"/>
                  </a:rPr>
                  <a:t>Evaluation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grpSp>
        <p:sp>
          <p:nvSpPr>
            <p:cNvPr id="6" name="Eingekerbter Richtungspfeil 11">
              <a:extLst>
                <a:ext uri="{FF2B5EF4-FFF2-40B4-BE49-F238E27FC236}">
                  <a16:creationId xmlns:a16="http://schemas.microsoft.com/office/drawing/2014/main" id="{71197DF9-654F-2667-ED1F-147ABFFB5719}"/>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A05DDAEE-3E2C-159A-CAA4-52CCB9242D1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8F80790B-582B-860D-CAD8-7D3D7DF999C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31</a:t>
            </a:fld>
            <a:endParaRPr lang="en-US" noProof="0" dirty="0"/>
          </a:p>
        </p:txBody>
      </p:sp>
      <p:sp>
        <p:nvSpPr>
          <p:cNvPr id="2" name="Google Shape;222;p17">
            <a:extLst>
              <a:ext uri="{FF2B5EF4-FFF2-40B4-BE49-F238E27FC236}">
                <a16:creationId xmlns:a16="http://schemas.microsoft.com/office/drawing/2014/main" id="{2EB7F861-9CE4-F718-B64D-FCB26E89AE5A}"/>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extLst>
      <p:ext uri="{BB962C8B-B14F-4D97-AF65-F5344CB8AC3E}">
        <p14:creationId xmlns:p14="http://schemas.microsoft.com/office/powerpoint/2010/main" val="153203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7C92AE72-99FF-3839-AE08-935D4E3FE52E}"/>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58D2502F-BB62-DBCA-392E-DA7E5F83138B}"/>
              </a:ext>
            </a:extLst>
          </p:cNvPr>
          <p:cNvGraphicFramePr/>
          <p:nvPr>
            <p:extLst>
              <p:ext uri="{D42A27DB-BD31-4B8C-83A1-F6EECF244321}">
                <p14:modId xmlns:p14="http://schemas.microsoft.com/office/powerpoint/2010/main" val="2585852900"/>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88E9EB11-B4DF-2EE2-ED1B-BE6F2A553045}"/>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62ABECB-6269-7B64-A5C9-0CDEA15C050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AA337FAD-55EC-A2D6-D456-B66403DDBDC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32</a:t>
            </a:fld>
            <a:endParaRPr lang="en-US" noProof="0" dirty="0"/>
          </a:p>
        </p:txBody>
      </p:sp>
    </p:spTree>
    <p:extLst>
      <p:ext uri="{BB962C8B-B14F-4D97-AF65-F5344CB8AC3E}">
        <p14:creationId xmlns:p14="http://schemas.microsoft.com/office/powerpoint/2010/main" val="3302428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FAB527E6-D6F5-6E75-775F-47CDCC265D80}"/>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9B40CEE1-4F0A-9B8C-A830-3A1EBE65601B}"/>
              </a:ext>
            </a:extLst>
          </p:cNvPr>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Recommended workflow</a:t>
            </a:r>
          </a:p>
          <a:p>
            <a:pPr lvl="0" indent="-336550">
              <a:lnSpc>
                <a:spcPct val="115000"/>
              </a:lnSpc>
              <a:spcBef>
                <a:spcPts val="1200"/>
              </a:spcBef>
              <a:buSzPts val="1700"/>
            </a:pPr>
            <a:r>
              <a:rPr lang="en-US" sz="1700" noProof="0" dirty="0">
                <a:latin typeface="+mn-lt"/>
              </a:rPr>
              <a:t>Start with a simple method</a:t>
            </a:r>
          </a:p>
          <a:p>
            <a:pPr lvl="0" indent="-336550">
              <a:lnSpc>
                <a:spcPct val="115000"/>
              </a:lnSpc>
              <a:spcBef>
                <a:spcPts val="1200"/>
              </a:spcBef>
              <a:buSzPts val="1700"/>
            </a:pPr>
            <a:r>
              <a:rPr lang="en-US" sz="1700" noProof="0" dirty="0">
                <a:latin typeface="+mn-lt"/>
              </a:rPr>
              <a:t>Develop suitable input features</a:t>
            </a:r>
          </a:p>
          <a:p>
            <a:pPr lvl="0" indent="-336550">
              <a:lnSpc>
                <a:spcPct val="115000"/>
              </a:lnSpc>
              <a:spcBef>
                <a:spcPts val="1200"/>
              </a:spcBef>
              <a:buSzPts val="1700"/>
            </a:pPr>
            <a:r>
              <a:rPr lang="en-US" sz="1700" dirty="0">
                <a:latin typeface="+mn-lt"/>
              </a:rPr>
              <a:t>Optimize the parameters</a:t>
            </a:r>
            <a:endParaRPr lang="en-US" sz="1700" noProof="0" dirty="0">
              <a:latin typeface="+mn-lt"/>
            </a:endParaRPr>
          </a:p>
          <a:p>
            <a:pPr lvl="0" indent="-336550">
              <a:lnSpc>
                <a:spcPct val="115000"/>
              </a:lnSpc>
              <a:spcBef>
                <a:spcPts val="1200"/>
              </a:spcBef>
              <a:buSzPts val="1700"/>
            </a:pPr>
            <a:r>
              <a:rPr lang="en-US" sz="1700" dirty="0">
                <a:latin typeface="+mn-lt"/>
              </a:rPr>
              <a:t>Continue with a more complex approach</a:t>
            </a:r>
            <a:endParaRPr lang="en-US" sz="1700" noProof="0" dirty="0">
              <a:latin typeface="+mn-lt"/>
            </a:endParaRPr>
          </a:p>
        </p:txBody>
      </p:sp>
      <p:grpSp>
        <p:nvGrpSpPr>
          <p:cNvPr id="4" name="Gruppieren 3">
            <a:extLst>
              <a:ext uri="{FF2B5EF4-FFF2-40B4-BE49-F238E27FC236}">
                <a16:creationId xmlns:a16="http://schemas.microsoft.com/office/drawing/2014/main" id="{9997EE15-5EBF-E16F-1BA9-3428C56AE143}"/>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16AA4B14-20D8-CC20-64C4-6A0AEF4C704A}"/>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ABD8BFA8-E1E0-D385-30B3-308F76D537A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617FBE80-AF25-F00E-437D-0F1C8C46B13A}"/>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1260ED6F-A76A-5F09-97FA-F1AB69D31FD5}"/>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FB101BD4-6CCB-825A-EA47-B33FDD4976DD}"/>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1B9366B3-4FD1-CD03-AE43-ED6E3B464934}"/>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A7555FB1-10B0-22E7-CDA7-339465540FD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C6334647-7453-7C1F-0AFF-1991F0303112}"/>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33</a:t>
            </a:fld>
            <a:endParaRPr lang="en-US" noProof="0" dirty="0"/>
          </a:p>
        </p:txBody>
      </p:sp>
      <p:sp>
        <p:nvSpPr>
          <p:cNvPr id="2" name="Google Shape;222;p17">
            <a:extLst>
              <a:ext uri="{FF2B5EF4-FFF2-40B4-BE49-F238E27FC236}">
                <a16:creationId xmlns:a16="http://schemas.microsoft.com/office/drawing/2014/main" id="{E5CA527A-63A1-BB53-A312-B1B49E40C785}"/>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extLst>
      <p:ext uri="{BB962C8B-B14F-4D97-AF65-F5344CB8AC3E}">
        <p14:creationId xmlns:p14="http://schemas.microsoft.com/office/powerpoint/2010/main" val="1689930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29"/>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Findings</a:t>
            </a:r>
          </a:p>
          <a:p>
            <a:pPr lvl="0" indent="-336550">
              <a:lnSpc>
                <a:spcPct val="115000"/>
              </a:lnSpc>
              <a:spcBef>
                <a:spcPts val="1200"/>
              </a:spcBef>
              <a:buSzPts val="1700"/>
            </a:pPr>
            <a:r>
              <a:rPr lang="en-US" sz="1700" noProof="0" dirty="0">
                <a:latin typeface="+mn-lt"/>
              </a:rPr>
              <a:t>Anomalies are likely caused by sudden changes in the commanded speed (speed setpoint from the trajectory planner to the motor controller)</a:t>
            </a:r>
          </a:p>
          <a:p>
            <a:pPr lvl="0" indent="-336550">
              <a:lnSpc>
                <a:spcPct val="115000"/>
              </a:lnSpc>
              <a:spcBef>
                <a:spcPts val="1200"/>
              </a:spcBef>
              <a:buSzPts val="1700"/>
            </a:pPr>
            <a:r>
              <a:rPr lang="en-US" sz="1700" noProof="0" dirty="0">
                <a:latin typeface="+mn-lt"/>
              </a:rPr>
              <a:t>Sharp edges in the speed setpoint seem to cause the peaks in the current</a:t>
            </a:r>
          </a:p>
          <a:p>
            <a:pPr lvl="0" indent="-336550">
              <a:lnSpc>
                <a:spcPct val="115000"/>
              </a:lnSpc>
              <a:spcBef>
                <a:spcPts val="1200"/>
              </a:spcBef>
              <a:buSzPts val="1700"/>
            </a:pPr>
            <a:r>
              <a:rPr lang="en-US" sz="1700" noProof="0" dirty="0">
                <a:latin typeface="+mn-lt"/>
              </a:rPr>
              <a:t>There seems to be a bug within the planning unit</a:t>
            </a:r>
          </a:p>
          <a:p>
            <a:pPr lvl="1" indent="-336550">
              <a:lnSpc>
                <a:spcPct val="115000"/>
              </a:lnSpc>
              <a:spcBef>
                <a:spcPts val="1200"/>
              </a:spcBef>
              <a:buSzPts val="1700"/>
            </a:pPr>
            <a:r>
              <a:rPr lang="en-US" sz="1543" noProof="0" dirty="0">
                <a:latin typeface="+mn-lt"/>
              </a:rPr>
              <a:t>Spindle signal looks like a discrete signal with hard edges (instead of smooth, continuous transitions</a:t>
            </a:r>
          </a:p>
        </p:txBody>
      </p:sp>
      <p:grpSp>
        <p:nvGrpSpPr>
          <p:cNvPr id="4" name="Gruppieren 3">
            <a:extLst>
              <a:ext uri="{FF2B5EF4-FFF2-40B4-BE49-F238E27FC236}">
                <a16:creationId xmlns:a16="http://schemas.microsoft.com/office/drawing/2014/main" id="{E33F46FF-78F3-EDF4-2A91-599E91D71ABC}"/>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EF64FD26-7069-C8C7-860C-861F448B8784}"/>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D3534C5C-D681-184C-82D8-97F482230ED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82C16C11-85A4-2224-D7B3-40F8830FC203}"/>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D7F2F355-8C3C-F887-D811-194322EF124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B82DEC45-AE97-033B-D8B4-CF91AB3992AE}"/>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B5EAFD34-C48B-EB12-EA5E-A9BE53FA4F22}"/>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5F3D3E75-2742-E634-6ECC-4F19D5EB2A1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6E3F6DBB-32B2-E868-F2E2-BED822E5142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34</a:t>
            </a:fld>
            <a:endParaRPr lang="en-US" noProof="0" dirty="0"/>
          </a:p>
        </p:txBody>
      </p:sp>
      <p:sp>
        <p:nvSpPr>
          <p:cNvPr id="2" name="Google Shape;222;p17">
            <a:extLst>
              <a:ext uri="{FF2B5EF4-FFF2-40B4-BE49-F238E27FC236}">
                <a16:creationId xmlns:a16="http://schemas.microsoft.com/office/drawing/2014/main" id="{DF428FC8-6BC7-9321-F260-4E17FACE3554}"/>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FD14BD5E-B74A-4D9C-D5BF-50F4D84EB11A}"/>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6E87CCD9-98D3-A392-4674-F201C737F303}"/>
              </a:ext>
            </a:extLst>
          </p:cNvPr>
          <p:cNvSpPr txBox="1">
            <a:spLocks noGrp="1"/>
          </p:cNvSpPr>
          <p:nvPr>
            <p:ph type="body" idx="4294967295"/>
          </p:nvPr>
        </p:nvSpPr>
        <p:spPr>
          <a:xfrm>
            <a:off x="360000" y="752799"/>
            <a:ext cx="8423998"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3 different types of anomalies</a:t>
            </a:r>
          </a:p>
          <a:p>
            <a:pPr marL="463550" lvl="0" indent="-342900">
              <a:lnSpc>
                <a:spcPct val="115000"/>
              </a:lnSpc>
              <a:spcBef>
                <a:spcPts val="1200"/>
              </a:spcBef>
              <a:buSzPts val="1700"/>
              <a:buFont typeface="+mj-lt"/>
              <a:buAutoNum type="arabicPeriod"/>
            </a:pPr>
            <a:r>
              <a:rPr lang="en-US" sz="1700" noProof="0" dirty="0">
                <a:latin typeface="+mn-lt"/>
              </a:rPr>
              <a:t>Large outlier</a:t>
            </a:r>
          </a:p>
          <a:p>
            <a:pPr marL="463550" lvl="0" indent="-342900">
              <a:lnSpc>
                <a:spcPct val="115000"/>
              </a:lnSpc>
              <a:spcBef>
                <a:spcPts val="1200"/>
              </a:spcBef>
              <a:buSzPts val="1700"/>
              <a:buFont typeface="+mj-lt"/>
              <a:buAutoNum type="arabicPeriod"/>
            </a:pPr>
            <a:r>
              <a:rPr lang="en-US" sz="1700" noProof="0" dirty="0">
                <a:latin typeface="+mn-lt"/>
              </a:rPr>
              <a:t>Signal flickers to zero</a:t>
            </a:r>
          </a:p>
          <a:p>
            <a:pPr marL="463550" lvl="0" indent="-342900">
              <a:lnSpc>
                <a:spcPct val="115000"/>
              </a:lnSpc>
              <a:spcBef>
                <a:spcPts val="1200"/>
              </a:spcBef>
              <a:buSzPts val="1700"/>
              <a:buFont typeface="+mj-lt"/>
              <a:buAutoNum type="arabicPeriod"/>
            </a:pPr>
            <a:r>
              <a:rPr lang="en-US" sz="1700" noProof="0" dirty="0">
                <a:latin typeface="+mn-lt"/>
              </a:rPr>
              <a:t>Jumping between quantized levels</a:t>
            </a:r>
          </a:p>
        </p:txBody>
      </p:sp>
      <p:pic>
        <p:nvPicPr>
          <p:cNvPr id="3" name="Grafik 2" descr="Ein Bild, das Text, Reihe, Diagramm, Screenshot enthält.&#10;&#10;KI-generierte Inhalte können fehlerhaft sein.">
            <a:extLst>
              <a:ext uri="{FF2B5EF4-FFF2-40B4-BE49-F238E27FC236}">
                <a16:creationId xmlns:a16="http://schemas.microsoft.com/office/drawing/2014/main" id="{828240F6-921D-D520-67F7-0E609DAF1A7A}"/>
              </a:ext>
            </a:extLst>
          </p:cNvPr>
          <p:cNvPicPr>
            <a:picLocks noChangeAspect="1"/>
          </p:cNvPicPr>
          <p:nvPr/>
        </p:nvPicPr>
        <p:blipFill>
          <a:blip r:embed="rId3"/>
          <a:stretch>
            <a:fillRect/>
          </a:stretch>
        </p:blipFill>
        <p:spPr>
          <a:xfrm>
            <a:off x="4527197" y="1179117"/>
            <a:ext cx="4256801" cy="1714748"/>
          </a:xfrm>
          <a:prstGeom prst="rect">
            <a:avLst/>
          </a:prstGeom>
        </p:spPr>
      </p:pic>
      <p:grpSp>
        <p:nvGrpSpPr>
          <p:cNvPr id="7" name="Gruppieren 6">
            <a:extLst>
              <a:ext uri="{FF2B5EF4-FFF2-40B4-BE49-F238E27FC236}">
                <a16:creationId xmlns:a16="http://schemas.microsoft.com/office/drawing/2014/main" id="{856055CC-F448-B01B-B2BD-A90FDCAF14D1}"/>
              </a:ext>
            </a:extLst>
          </p:cNvPr>
          <p:cNvGrpSpPr/>
          <p:nvPr/>
        </p:nvGrpSpPr>
        <p:grpSpPr>
          <a:xfrm>
            <a:off x="4978400" y="3074644"/>
            <a:ext cx="386576" cy="353943"/>
            <a:chOff x="5084956" y="3786878"/>
            <a:chExt cx="386576" cy="353943"/>
          </a:xfrm>
        </p:grpSpPr>
        <p:sp>
          <p:nvSpPr>
            <p:cNvPr id="5" name="Ellipse 4">
              <a:extLst>
                <a:ext uri="{FF2B5EF4-FFF2-40B4-BE49-F238E27FC236}">
                  <a16:creationId xmlns:a16="http://schemas.microsoft.com/office/drawing/2014/main" id="{9A0DF536-28E6-886D-AAFD-CD296473A6BA}"/>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6" name="Textfeld 5">
              <a:extLst>
                <a:ext uri="{FF2B5EF4-FFF2-40B4-BE49-F238E27FC236}">
                  <a16:creationId xmlns:a16="http://schemas.microsoft.com/office/drawing/2014/main" id="{30E5CA5E-D098-2C69-5B78-F0D5026BDE2E}"/>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1.</a:t>
              </a:r>
            </a:p>
          </p:txBody>
        </p:sp>
      </p:grpSp>
      <p:grpSp>
        <p:nvGrpSpPr>
          <p:cNvPr id="8" name="Gruppieren 7">
            <a:extLst>
              <a:ext uri="{FF2B5EF4-FFF2-40B4-BE49-F238E27FC236}">
                <a16:creationId xmlns:a16="http://schemas.microsoft.com/office/drawing/2014/main" id="{5581AA17-EC26-AD71-DC42-0D769F8E0BBF}"/>
              </a:ext>
            </a:extLst>
          </p:cNvPr>
          <p:cNvGrpSpPr/>
          <p:nvPr/>
        </p:nvGrpSpPr>
        <p:grpSpPr>
          <a:xfrm>
            <a:off x="5991552" y="3074645"/>
            <a:ext cx="386576" cy="353943"/>
            <a:chOff x="5084956" y="3786878"/>
            <a:chExt cx="386576" cy="353943"/>
          </a:xfrm>
        </p:grpSpPr>
        <p:sp>
          <p:nvSpPr>
            <p:cNvPr id="9" name="Ellipse 8">
              <a:extLst>
                <a:ext uri="{FF2B5EF4-FFF2-40B4-BE49-F238E27FC236}">
                  <a16:creationId xmlns:a16="http://schemas.microsoft.com/office/drawing/2014/main" id="{14C4FAEC-7AE4-3CEB-8964-576E494013BC}"/>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10" name="Textfeld 9">
              <a:extLst>
                <a:ext uri="{FF2B5EF4-FFF2-40B4-BE49-F238E27FC236}">
                  <a16:creationId xmlns:a16="http://schemas.microsoft.com/office/drawing/2014/main" id="{65E54C56-1182-F095-6610-2056FAD51730}"/>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2.</a:t>
              </a:r>
            </a:p>
          </p:txBody>
        </p:sp>
      </p:grpSp>
      <p:grpSp>
        <p:nvGrpSpPr>
          <p:cNvPr id="11" name="Gruppieren 10">
            <a:extLst>
              <a:ext uri="{FF2B5EF4-FFF2-40B4-BE49-F238E27FC236}">
                <a16:creationId xmlns:a16="http://schemas.microsoft.com/office/drawing/2014/main" id="{DDCC3397-FE63-6116-AB9D-92EEDE460642}"/>
              </a:ext>
            </a:extLst>
          </p:cNvPr>
          <p:cNvGrpSpPr/>
          <p:nvPr/>
        </p:nvGrpSpPr>
        <p:grpSpPr>
          <a:xfrm>
            <a:off x="7149883" y="3084241"/>
            <a:ext cx="386576" cy="353943"/>
            <a:chOff x="5084956" y="3786878"/>
            <a:chExt cx="386576" cy="353943"/>
          </a:xfrm>
        </p:grpSpPr>
        <p:sp>
          <p:nvSpPr>
            <p:cNvPr id="12" name="Ellipse 11">
              <a:extLst>
                <a:ext uri="{FF2B5EF4-FFF2-40B4-BE49-F238E27FC236}">
                  <a16:creationId xmlns:a16="http://schemas.microsoft.com/office/drawing/2014/main" id="{9086B929-E218-9EBA-EBFB-E988CE8F97B0}"/>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13" name="Textfeld 12">
              <a:extLst>
                <a:ext uri="{FF2B5EF4-FFF2-40B4-BE49-F238E27FC236}">
                  <a16:creationId xmlns:a16="http://schemas.microsoft.com/office/drawing/2014/main" id="{15A2D2A8-800A-B925-F0EC-9CAFFD77AC6A}"/>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3.</a:t>
              </a:r>
            </a:p>
          </p:txBody>
        </p:sp>
      </p:grpSp>
      <p:cxnSp>
        <p:nvCxnSpPr>
          <p:cNvPr id="15" name="Gerader Verbinder 14">
            <a:extLst>
              <a:ext uri="{FF2B5EF4-FFF2-40B4-BE49-F238E27FC236}">
                <a16:creationId xmlns:a16="http://schemas.microsoft.com/office/drawing/2014/main" id="{AF29F345-B7B8-D131-6459-8D5D67D7A1F5}"/>
              </a:ext>
            </a:extLst>
          </p:cNvPr>
          <p:cNvCxnSpPr>
            <a:cxnSpLocks/>
          </p:cNvCxnSpPr>
          <p:nvPr/>
        </p:nvCxnSpPr>
        <p:spPr>
          <a:xfrm>
            <a:off x="4978400" y="2223741"/>
            <a:ext cx="134144" cy="862881"/>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Gerader Verbinder 26">
            <a:extLst>
              <a:ext uri="{FF2B5EF4-FFF2-40B4-BE49-F238E27FC236}">
                <a16:creationId xmlns:a16="http://schemas.microsoft.com/office/drawing/2014/main" id="{635CF70D-8E6A-3C26-4DB6-435A1D6C82B2}"/>
              </a:ext>
            </a:extLst>
          </p:cNvPr>
          <p:cNvCxnSpPr>
            <a:cxnSpLocks/>
          </p:cNvCxnSpPr>
          <p:nvPr/>
        </p:nvCxnSpPr>
        <p:spPr>
          <a:xfrm>
            <a:off x="5739120" y="1397619"/>
            <a:ext cx="356880" cy="1689797"/>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Gerader Verbinder 31">
            <a:extLst>
              <a:ext uri="{FF2B5EF4-FFF2-40B4-BE49-F238E27FC236}">
                <a16:creationId xmlns:a16="http://schemas.microsoft.com/office/drawing/2014/main" id="{44BF44E1-246E-3E28-9B80-4168E8F04DCD}"/>
              </a:ext>
            </a:extLst>
          </p:cNvPr>
          <p:cNvCxnSpPr>
            <a:cxnSpLocks/>
          </p:cNvCxnSpPr>
          <p:nvPr/>
        </p:nvCxnSpPr>
        <p:spPr>
          <a:xfrm flipH="1">
            <a:off x="6186488" y="1436416"/>
            <a:ext cx="69479" cy="1650206"/>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Gerader Verbinder 38">
            <a:extLst>
              <a:ext uri="{FF2B5EF4-FFF2-40B4-BE49-F238E27FC236}">
                <a16:creationId xmlns:a16="http://schemas.microsoft.com/office/drawing/2014/main" id="{DFB553EB-1D2B-54A5-CDD5-12FB649760B7}"/>
              </a:ext>
            </a:extLst>
          </p:cNvPr>
          <p:cNvCxnSpPr>
            <a:cxnSpLocks/>
          </p:cNvCxnSpPr>
          <p:nvPr/>
        </p:nvCxnSpPr>
        <p:spPr>
          <a:xfrm flipH="1">
            <a:off x="6262688" y="1397619"/>
            <a:ext cx="504492" cy="1715197"/>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Gerader Verbinder 41">
            <a:extLst>
              <a:ext uri="{FF2B5EF4-FFF2-40B4-BE49-F238E27FC236}">
                <a16:creationId xmlns:a16="http://schemas.microsoft.com/office/drawing/2014/main" id="{68FB2751-5B51-9584-542C-24881519017F}"/>
              </a:ext>
            </a:extLst>
          </p:cNvPr>
          <p:cNvCxnSpPr>
            <a:cxnSpLocks/>
          </p:cNvCxnSpPr>
          <p:nvPr/>
        </p:nvCxnSpPr>
        <p:spPr>
          <a:xfrm flipH="1">
            <a:off x="7367588" y="1493566"/>
            <a:ext cx="352425" cy="1609725"/>
          </a:xfrm>
          <a:prstGeom prst="line">
            <a:avLst/>
          </a:prstGeom>
          <a:ln w="19050"/>
        </p:spPr>
        <p:style>
          <a:lnRef idx="1">
            <a:schemeClr val="dk1"/>
          </a:lnRef>
          <a:fillRef idx="0">
            <a:schemeClr val="dk1"/>
          </a:fillRef>
          <a:effectRef idx="0">
            <a:schemeClr val="dk1"/>
          </a:effectRef>
          <a:fontRef idx="minor">
            <a:schemeClr val="tx1"/>
          </a:fontRef>
        </p:style>
      </p:cxnSp>
      <p:grpSp>
        <p:nvGrpSpPr>
          <p:cNvPr id="14" name="Gruppieren 13">
            <a:extLst>
              <a:ext uri="{FF2B5EF4-FFF2-40B4-BE49-F238E27FC236}">
                <a16:creationId xmlns:a16="http://schemas.microsoft.com/office/drawing/2014/main" id="{B36EAE1B-462D-43F9-897B-100062B7D1DB}"/>
              </a:ext>
            </a:extLst>
          </p:cNvPr>
          <p:cNvGrpSpPr/>
          <p:nvPr/>
        </p:nvGrpSpPr>
        <p:grpSpPr>
          <a:xfrm>
            <a:off x="359999" y="103726"/>
            <a:ext cx="6475141" cy="306900"/>
            <a:chOff x="797538" y="70119"/>
            <a:chExt cx="10280553" cy="425576"/>
          </a:xfrm>
        </p:grpSpPr>
        <p:grpSp>
          <p:nvGrpSpPr>
            <p:cNvPr id="16" name="Gruppieren 15">
              <a:extLst>
                <a:ext uri="{FF2B5EF4-FFF2-40B4-BE49-F238E27FC236}">
                  <a16:creationId xmlns:a16="http://schemas.microsoft.com/office/drawing/2014/main" id="{6E5650B7-D268-289A-489D-BD4526CB8BBD}"/>
                </a:ext>
              </a:extLst>
            </p:cNvPr>
            <p:cNvGrpSpPr/>
            <p:nvPr/>
          </p:nvGrpSpPr>
          <p:grpSpPr>
            <a:xfrm>
              <a:off x="797538" y="70119"/>
              <a:ext cx="4961225" cy="425576"/>
              <a:chOff x="958348" y="786838"/>
              <a:chExt cx="2220031" cy="346364"/>
            </a:xfrm>
          </p:grpSpPr>
          <p:sp>
            <p:nvSpPr>
              <p:cNvPr id="18" name="Richtungspfeil 33">
                <a:extLst>
                  <a:ext uri="{FF2B5EF4-FFF2-40B4-BE49-F238E27FC236}">
                    <a16:creationId xmlns:a16="http://schemas.microsoft.com/office/drawing/2014/main" id="{BC73EF5D-C6FD-D5CA-D00D-61D4A980F309}"/>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9" name="Eingekerbter Richtungspfeil 1">
                <a:extLst>
                  <a:ext uri="{FF2B5EF4-FFF2-40B4-BE49-F238E27FC236}">
                    <a16:creationId xmlns:a16="http://schemas.microsoft.com/office/drawing/2014/main" id="{1028804E-34BB-ED87-1E99-9A81E1B840CD}"/>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20" name="Eingekerbter Richtungspfeil 10">
                <a:extLst>
                  <a:ext uri="{FF2B5EF4-FFF2-40B4-BE49-F238E27FC236}">
                    <a16:creationId xmlns:a16="http://schemas.microsoft.com/office/drawing/2014/main" id="{A716177E-B9B6-0CE2-022D-155F363A19B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21" name="Eingekerbter Richtungspfeil 11">
                <a:extLst>
                  <a:ext uri="{FF2B5EF4-FFF2-40B4-BE49-F238E27FC236}">
                    <a16:creationId xmlns:a16="http://schemas.microsoft.com/office/drawing/2014/main" id="{3E952C75-F171-AB31-A374-9EBB47456F54}"/>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7" name="Eingekerbter Richtungspfeil 11">
              <a:extLst>
                <a:ext uri="{FF2B5EF4-FFF2-40B4-BE49-F238E27FC236}">
                  <a16:creationId xmlns:a16="http://schemas.microsoft.com/office/drawing/2014/main" id="{F600F88C-68A1-2027-BAEC-F1895CB7CBB7}"/>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22" name="Google Shape;206;p15">
            <a:extLst>
              <a:ext uri="{FF2B5EF4-FFF2-40B4-BE49-F238E27FC236}">
                <a16:creationId xmlns:a16="http://schemas.microsoft.com/office/drawing/2014/main" id="{DF040971-EB00-9A4B-9C2D-9767F1022A1E}"/>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3" name="Foliennummernplatzhalter 22">
            <a:extLst>
              <a:ext uri="{FF2B5EF4-FFF2-40B4-BE49-F238E27FC236}">
                <a16:creationId xmlns:a16="http://schemas.microsoft.com/office/drawing/2014/main" id="{FFA71336-1D3D-0F09-C505-32B94ED52015}"/>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35</a:t>
            </a:fld>
            <a:endParaRPr lang="en-US" noProof="0" dirty="0"/>
          </a:p>
        </p:txBody>
      </p:sp>
    </p:spTree>
    <p:extLst>
      <p:ext uri="{BB962C8B-B14F-4D97-AF65-F5344CB8AC3E}">
        <p14:creationId xmlns:p14="http://schemas.microsoft.com/office/powerpoint/2010/main" val="1610348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A51C19A9-2201-A6D7-65BC-AA94D4BB65C6}"/>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948BFD99-BD37-5382-C8B4-1976B3EAC760}"/>
              </a:ext>
            </a:extLst>
          </p:cNvPr>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Ideas for improvement</a:t>
            </a:r>
          </a:p>
          <a:p>
            <a:pPr lvl="0" indent="-336550">
              <a:lnSpc>
                <a:spcPct val="115000"/>
              </a:lnSpc>
              <a:spcBef>
                <a:spcPts val="1200"/>
              </a:spcBef>
              <a:buSzPts val="1700"/>
            </a:pPr>
            <a:r>
              <a:rPr lang="en-US" sz="1700" noProof="0" dirty="0">
                <a:latin typeface="+mn-lt"/>
              </a:rPr>
              <a:t>Rescale the signals by a material-specific factor to align dynamics in the current caused by normal workload within the same zone to improve generalization</a:t>
            </a:r>
          </a:p>
          <a:p>
            <a:pPr lvl="0" indent="-336550">
              <a:lnSpc>
                <a:spcPct val="115000"/>
              </a:lnSpc>
              <a:spcBef>
                <a:spcPts val="1200"/>
              </a:spcBef>
              <a:buSzPts val="1700"/>
            </a:pPr>
            <a:r>
              <a:rPr lang="en-US" sz="1700" noProof="0" dirty="0">
                <a:latin typeface="+mn-lt"/>
              </a:rPr>
              <a:t>Consider both the width of each peak and its proximity to neighboring peaks</a:t>
            </a:r>
          </a:p>
          <a:p>
            <a:pPr lvl="0" indent="-336550">
              <a:lnSpc>
                <a:spcPct val="115000"/>
              </a:lnSpc>
              <a:spcBef>
                <a:spcPts val="1200"/>
              </a:spcBef>
              <a:buSzPts val="1700"/>
            </a:pPr>
            <a:r>
              <a:rPr lang="en-US" sz="1700" noProof="0" dirty="0">
                <a:latin typeface="+mn-lt"/>
              </a:rPr>
              <a:t>Apply smoothing to the signal to filter noise and remove unsignificant peaks</a:t>
            </a:r>
          </a:p>
          <a:p>
            <a:pPr lvl="0" indent="-336550">
              <a:lnSpc>
                <a:spcPct val="115000"/>
              </a:lnSpc>
              <a:spcBef>
                <a:spcPts val="1200"/>
              </a:spcBef>
              <a:buSzPts val="1700"/>
            </a:pPr>
            <a:r>
              <a:rPr lang="en-US" sz="1700" noProof="0" dirty="0">
                <a:latin typeface="+mn-lt"/>
              </a:rPr>
              <a:t>Coalescence (cluster formation): peaks that are close to each other (within a window distance k) are combined so that only the highest peak remains</a:t>
            </a:r>
          </a:p>
        </p:txBody>
      </p:sp>
      <p:grpSp>
        <p:nvGrpSpPr>
          <p:cNvPr id="4" name="Gruppieren 3">
            <a:extLst>
              <a:ext uri="{FF2B5EF4-FFF2-40B4-BE49-F238E27FC236}">
                <a16:creationId xmlns:a16="http://schemas.microsoft.com/office/drawing/2014/main" id="{519423D0-17CC-B61E-5165-831D7D99E17E}"/>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6AADE861-C048-40F9-9150-1FE3ED607FFB}"/>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1E98BEBF-ECD0-7B48-F95A-6F5A6853FE01}"/>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FF6FBB7D-B844-BE2A-2D76-A2A839B75E12}"/>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07F502AE-0184-579E-6B8D-D7B4D1E6F6A2}"/>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E936871B-E189-4FBF-EE6D-83EF7158AAB1}"/>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141BF44-A500-8315-087F-313184E25E77}"/>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5CD166FA-DEA3-ABAE-D707-1CA537A8740D}"/>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B21ABD78-CE0B-DEA7-259C-8DAEBA678DA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36</a:t>
            </a:fld>
            <a:endParaRPr lang="en-US" noProof="0" dirty="0"/>
          </a:p>
        </p:txBody>
      </p:sp>
    </p:spTree>
    <p:extLst>
      <p:ext uri="{BB962C8B-B14F-4D97-AF65-F5344CB8AC3E}">
        <p14:creationId xmlns:p14="http://schemas.microsoft.com/office/powerpoint/2010/main" val="2117988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subTitle" idx="1"/>
          </p:nvPr>
        </p:nvSpPr>
        <p:spPr>
          <a:xfrm>
            <a:off x="800176" y="1511499"/>
            <a:ext cx="6858000" cy="373800"/>
          </a:xfrm>
          <a:prstGeom prst="rect">
            <a:avLst/>
          </a:prstGeom>
          <a:noFill/>
          <a:ln>
            <a:noFill/>
          </a:ln>
        </p:spPr>
        <p:txBody>
          <a:bodyPr spcFirstLastPara="1" wrap="square" lIns="0" tIns="0" rIns="91425" bIns="45700" anchor="t" anchorCtr="0">
            <a:normAutofit/>
          </a:bodyPr>
          <a:lstStyle/>
          <a:p>
            <a:pPr marL="0" lvl="0" indent="0" algn="l" rtl="0">
              <a:spcBef>
                <a:spcPts val="0"/>
              </a:spcBef>
              <a:spcAft>
                <a:spcPts val="0"/>
              </a:spcAft>
              <a:buSzPts val="1700"/>
              <a:buNone/>
            </a:pPr>
            <a:r>
              <a:rPr lang="en-US" noProof="0" dirty="0">
                <a:latin typeface="+mn-lt"/>
              </a:rPr>
              <a:t>Presentation of Final Results</a:t>
            </a:r>
          </a:p>
        </p:txBody>
      </p:sp>
      <p:sp>
        <p:nvSpPr>
          <p:cNvPr id="349" name="Google Shape;349;p30"/>
          <p:cNvSpPr txBox="1">
            <a:spLocks noGrp="1"/>
          </p:cNvSpPr>
          <p:nvPr>
            <p:ph type="ctrTitle"/>
          </p:nvPr>
        </p:nvSpPr>
        <p:spPr>
          <a:xfrm>
            <a:off x="800175" y="1113952"/>
            <a:ext cx="6858000" cy="310800"/>
          </a:xfrm>
          <a:prstGeom prst="rect">
            <a:avLst/>
          </a:prstGeom>
          <a:noFill/>
          <a:ln>
            <a:noFill/>
          </a:ln>
        </p:spPr>
        <p:txBody>
          <a:bodyPr spcFirstLastPara="1" wrap="square" lIns="0" tIns="0" rIns="91425" bIns="0" anchor="t" anchorCtr="0">
            <a:noAutofit/>
          </a:bodyPr>
          <a:lstStyle/>
          <a:p>
            <a:pPr marL="0" lvl="0" indent="0" algn="l" rtl="0">
              <a:spcBef>
                <a:spcPts val="0"/>
              </a:spcBef>
              <a:spcAft>
                <a:spcPts val="0"/>
              </a:spcAft>
              <a:buClr>
                <a:schemeClr val="lt1"/>
              </a:buClr>
              <a:buSzPts val="2200"/>
              <a:buFont typeface="Arial"/>
              <a:buNone/>
            </a:pPr>
            <a:r>
              <a:rPr lang="en-US" sz="2200" noProof="0" dirty="0">
                <a:latin typeface="+mn-lt"/>
              </a:rPr>
              <a:t>Peak Detection in Time Series</a:t>
            </a:r>
          </a:p>
          <a:p>
            <a:pPr marL="0" lvl="0" indent="0" algn="l" rtl="0">
              <a:lnSpc>
                <a:spcPct val="90000"/>
              </a:lnSpc>
              <a:spcBef>
                <a:spcPts val="0"/>
              </a:spcBef>
              <a:spcAft>
                <a:spcPts val="0"/>
              </a:spcAft>
              <a:buClr>
                <a:schemeClr val="lt1"/>
              </a:buClr>
              <a:buSzPts val="2200"/>
              <a:buFont typeface="Arial"/>
              <a:buNone/>
            </a:pPr>
            <a:endParaRPr lang="en-US" sz="2200" noProof="0" dirty="0">
              <a:latin typeface="+mn-lt"/>
            </a:endParaRPr>
          </a:p>
        </p:txBody>
      </p:sp>
      <p:sp>
        <p:nvSpPr>
          <p:cNvPr id="350" name="Google Shape;350;p30"/>
          <p:cNvSpPr txBox="1"/>
          <p:nvPr/>
        </p:nvSpPr>
        <p:spPr>
          <a:xfrm>
            <a:off x="800176" y="2768541"/>
            <a:ext cx="4482900" cy="43440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2223" b="1" noProof="0" dirty="0">
                <a:solidFill>
                  <a:srgbClr val="0068B4"/>
                </a:solidFill>
                <a:latin typeface="+mn-lt"/>
                <a:ea typeface="Arial"/>
                <a:cs typeface="Arial"/>
                <a:sym typeface="Arial"/>
              </a:rPr>
              <a:t>Thank You For Your Attention!</a:t>
            </a:r>
            <a:endParaRPr lang="en-US" noProof="0" dirty="0">
              <a:latin typeface="+mn-lt"/>
            </a:endParaRPr>
          </a:p>
        </p:txBody>
      </p:sp>
      <p:sp>
        <p:nvSpPr>
          <p:cNvPr id="351" name="Google Shape;351;p30"/>
          <p:cNvSpPr txBox="1"/>
          <p:nvPr/>
        </p:nvSpPr>
        <p:spPr>
          <a:xfrm>
            <a:off x="627825" y="3444775"/>
            <a:ext cx="3280800" cy="605125"/>
          </a:xfrm>
          <a:prstGeom prst="rect">
            <a:avLst/>
          </a:prstGeom>
          <a:noFill/>
          <a:ln>
            <a:noFill/>
          </a:ln>
        </p:spPr>
        <p:txBody>
          <a:bodyPr spcFirstLastPara="1" wrap="square" lIns="0" tIns="45700" rIns="91425" bIns="45700" anchor="t" anchorCtr="0">
            <a:spAutoFit/>
          </a:bodyPr>
          <a:lstStyle/>
          <a:p>
            <a:pPr marL="0" marR="0" lvl="0" indent="0" algn="l" rtl="0">
              <a:lnSpc>
                <a:spcPct val="150000"/>
              </a:lnSpc>
              <a:spcBef>
                <a:spcPts val="0"/>
              </a:spcBef>
              <a:spcAft>
                <a:spcPts val="0"/>
              </a:spcAft>
              <a:buNone/>
            </a:pPr>
            <a:r>
              <a:rPr lang="en-US" sz="1111" b="1" noProof="0" dirty="0">
                <a:solidFill>
                  <a:schemeClr val="dk1"/>
                </a:solidFill>
                <a:latin typeface="+mn-lt"/>
              </a:rPr>
              <a:t>Nestor Weidemann</a:t>
            </a:r>
            <a:endParaRPr lang="en-US" noProof="0" dirty="0">
              <a:latin typeface="+mn-lt"/>
            </a:endParaRPr>
          </a:p>
          <a:p>
            <a:pPr marL="0" marR="0" lvl="0" indent="0" algn="l" rtl="0">
              <a:lnSpc>
                <a:spcPct val="150000"/>
              </a:lnSpc>
              <a:spcBef>
                <a:spcPts val="0"/>
              </a:spcBef>
              <a:spcAft>
                <a:spcPts val="0"/>
              </a:spcAft>
              <a:buNone/>
            </a:pPr>
            <a:r>
              <a:rPr lang="en-US" sz="1111" noProof="0" dirty="0">
                <a:solidFill>
                  <a:schemeClr val="dk1"/>
                </a:solidFill>
                <a:latin typeface="+mn-lt"/>
                <a:ea typeface="Arial"/>
                <a:cs typeface="Arial"/>
                <a:sym typeface="Arial"/>
              </a:rPr>
              <a:t>Mail:	</a:t>
            </a:r>
            <a:r>
              <a:rPr lang="en-US" sz="1111" noProof="0" dirty="0">
                <a:solidFill>
                  <a:schemeClr val="dk1"/>
                </a:solidFill>
                <a:latin typeface="+mn-lt"/>
              </a:rPr>
              <a:t>nestor.weidemann</a:t>
            </a:r>
            <a:r>
              <a:rPr lang="en-US" sz="1111" noProof="0" dirty="0">
                <a:solidFill>
                  <a:schemeClr val="dk1"/>
                </a:solidFill>
                <a:latin typeface="+mn-lt"/>
                <a:ea typeface="Arial"/>
                <a:cs typeface="Arial"/>
                <a:sym typeface="Arial"/>
              </a:rPr>
              <a:t>@st.ovgu.de</a:t>
            </a:r>
            <a:endParaRPr lang="en-US" noProof="0" dirty="0">
              <a:latin typeface="+mn-lt"/>
            </a:endParaRPr>
          </a:p>
        </p:txBody>
      </p:sp>
      <p:sp>
        <p:nvSpPr>
          <p:cNvPr id="352" name="Google Shape;352;p30"/>
          <p:cNvSpPr txBox="1"/>
          <p:nvPr/>
        </p:nvSpPr>
        <p:spPr>
          <a:xfrm>
            <a:off x="627825" y="4086350"/>
            <a:ext cx="3280800" cy="605125"/>
          </a:xfrm>
          <a:prstGeom prst="rect">
            <a:avLst/>
          </a:prstGeom>
          <a:noFill/>
          <a:ln>
            <a:noFill/>
          </a:ln>
        </p:spPr>
        <p:txBody>
          <a:bodyPr spcFirstLastPara="1" wrap="square" lIns="0" tIns="45700" rIns="91425" bIns="45700" anchor="t" anchorCtr="0">
            <a:spAutoFit/>
          </a:bodyPr>
          <a:lstStyle/>
          <a:p>
            <a:pPr marL="0" marR="0" lvl="0" indent="0" algn="l" rtl="0">
              <a:lnSpc>
                <a:spcPct val="150000"/>
              </a:lnSpc>
              <a:spcBef>
                <a:spcPts val="0"/>
              </a:spcBef>
              <a:spcAft>
                <a:spcPts val="0"/>
              </a:spcAft>
              <a:buNone/>
            </a:pPr>
            <a:r>
              <a:rPr lang="en-US" sz="1111" b="1" noProof="0" dirty="0">
                <a:solidFill>
                  <a:schemeClr val="dk1"/>
                </a:solidFill>
                <a:latin typeface="+mn-lt"/>
              </a:rPr>
              <a:t>Nathira Wijemanne</a:t>
            </a:r>
            <a:endParaRPr lang="en-US" noProof="0" dirty="0">
              <a:latin typeface="+mn-lt"/>
            </a:endParaRPr>
          </a:p>
          <a:p>
            <a:pPr marL="0" marR="0" lvl="0" indent="0" algn="l" rtl="0">
              <a:lnSpc>
                <a:spcPct val="150000"/>
              </a:lnSpc>
              <a:spcBef>
                <a:spcPts val="0"/>
              </a:spcBef>
              <a:spcAft>
                <a:spcPts val="0"/>
              </a:spcAft>
              <a:buNone/>
            </a:pPr>
            <a:r>
              <a:rPr lang="en-US" sz="1111" noProof="0" dirty="0">
                <a:solidFill>
                  <a:schemeClr val="dk1"/>
                </a:solidFill>
                <a:latin typeface="+mn-lt"/>
                <a:ea typeface="Arial"/>
                <a:cs typeface="Arial"/>
                <a:sym typeface="Arial"/>
              </a:rPr>
              <a:t>Mail:	</a:t>
            </a:r>
            <a:r>
              <a:rPr lang="en-US" sz="1111" noProof="0" dirty="0">
                <a:solidFill>
                  <a:schemeClr val="dk1"/>
                </a:solidFill>
                <a:latin typeface="+mn-lt"/>
              </a:rPr>
              <a:t>nathira.wijemanne</a:t>
            </a:r>
            <a:r>
              <a:rPr lang="en-US" sz="1111" noProof="0" dirty="0">
                <a:solidFill>
                  <a:schemeClr val="dk1"/>
                </a:solidFill>
                <a:latin typeface="+mn-lt"/>
                <a:ea typeface="Arial"/>
                <a:cs typeface="Arial"/>
                <a:sym typeface="Arial"/>
              </a:rPr>
              <a:t>@st.ovgu.de</a:t>
            </a:r>
            <a:endParaRPr lang="en-US" noProof="0" dirty="0">
              <a:latin typeface="+mn-l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996C8959-D708-A593-FE16-18FB48E4D7EF}"/>
            </a:ext>
          </a:extLst>
        </p:cNvPr>
        <p:cNvGrpSpPr/>
        <p:nvPr/>
      </p:nvGrpSpPr>
      <p:grpSpPr>
        <a:xfrm>
          <a:off x="0" y="0"/>
          <a:ext cx="0" cy="0"/>
          <a:chOff x="0" y="0"/>
          <a:chExt cx="0" cy="0"/>
        </a:xfrm>
      </p:grpSpPr>
      <p:sp>
        <p:nvSpPr>
          <p:cNvPr id="340" name="Google Shape;340;p29">
            <a:extLst>
              <a:ext uri="{FF2B5EF4-FFF2-40B4-BE49-F238E27FC236}">
                <a16:creationId xmlns:a16="http://schemas.microsoft.com/office/drawing/2014/main" id="{C3796DEB-4CBE-538C-F188-8D41F67BAE03}"/>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References for Graphics</a:t>
            </a:r>
          </a:p>
        </p:txBody>
      </p:sp>
      <p:sp>
        <p:nvSpPr>
          <p:cNvPr id="341" name="Google Shape;341;p29">
            <a:extLst>
              <a:ext uri="{FF2B5EF4-FFF2-40B4-BE49-F238E27FC236}">
                <a16:creationId xmlns:a16="http://schemas.microsoft.com/office/drawing/2014/main" id="{CE5A2697-1B52-D0FD-D961-77AFD850CA38}"/>
              </a:ext>
            </a:extLst>
          </p:cNvPr>
          <p:cNvSpPr txBox="1">
            <a:spLocks noGrp="1"/>
          </p:cNvSpPr>
          <p:nvPr>
            <p:ph type="body" idx="4294967295"/>
          </p:nvPr>
        </p:nvSpPr>
        <p:spPr>
          <a:xfrm>
            <a:off x="360000" y="1127300"/>
            <a:ext cx="8030400" cy="3263400"/>
          </a:xfrm>
          <a:prstGeom prst="rect">
            <a:avLst/>
          </a:prstGeom>
          <a:noFill/>
          <a:ln>
            <a:noFill/>
          </a:ln>
        </p:spPr>
        <p:txBody>
          <a:bodyPr spcFirstLastPara="1" wrap="square" lIns="91425" tIns="45700" rIns="91425" bIns="45700" anchor="t" anchorCtr="0">
            <a:normAutofit/>
          </a:bodyPr>
          <a:lstStyle/>
          <a:p>
            <a:pPr indent="-336550">
              <a:lnSpc>
                <a:spcPct val="115000"/>
              </a:lnSpc>
              <a:spcBef>
                <a:spcPts val="0"/>
              </a:spcBef>
              <a:buSzPts val="1700"/>
            </a:pPr>
            <a:r>
              <a:rPr lang="en-US" sz="1700" dirty="0">
                <a:latin typeface="+mn-lt"/>
              </a:rPr>
              <a:t>[1] </a:t>
            </a:r>
            <a:r>
              <a:rPr lang="en-US" sz="1700" dirty="0">
                <a:latin typeface="+mn-lt"/>
                <a:hlinkClick r:id="rId3"/>
              </a:rPr>
              <a:t>https://www.hubs.com/de/wissensbasis/3d-druck-vs-cnc-bearbeitung/</a:t>
            </a:r>
            <a:endParaRPr lang="en-US" sz="1700" dirty="0">
              <a:latin typeface="+mn-lt"/>
            </a:endParaRPr>
          </a:p>
          <a:p>
            <a:pPr indent="-336550">
              <a:lnSpc>
                <a:spcPct val="115000"/>
              </a:lnSpc>
              <a:spcBef>
                <a:spcPts val="0"/>
              </a:spcBef>
              <a:buSzPts val="1700"/>
            </a:pPr>
            <a:r>
              <a:rPr lang="en-US" sz="1700" noProof="0" dirty="0">
                <a:latin typeface="+mn-lt"/>
              </a:rPr>
              <a:t>[1] </a:t>
            </a:r>
            <a:r>
              <a:rPr lang="en-US" sz="1700" noProof="0" dirty="0">
                <a:latin typeface="+mn-lt"/>
                <a:hlinkClick r:id="rId4"/>
              </a:rPr>
              <a:t>https://www.fptindustrie.com/deu/</a:t>
            </a:r>
            <a:endParaRPr lang="en-US" sz="1700" noProof="0" dirty="0">
              <a:latin typeface="+mn-lt"/>
            </a:endParaRPr>
          </a:p>
          <a:p>
            <a:pPr indent="-336550">
              <a:lnSpc>
                <a:spcPct val="115000"/>
              </a:lnSpc>
              <a:spcBef>
                <a:spcPts val="0"/>
              </a:spcBef>
              <a:buSzPts val="1700"/>
            </a:pPr>
            <a:r>
              <a:rPr lang="en-US" sz="1700" noProof="0" dirty="0">
                <a:latin typeface="+mn-lt"/>
              </a:rPr>
              <a:t>[2] </a:t>
            </a:r>
            <a:r>
              <a:rPr lang="en-US" sz="1700" noProof="0" dirty="0">
                <a:latin typeface="+mn-lt"/>
                <a:hlinkClick r:id="rId5"/>
              </a:rPr>
              <a:t>https://www.mdpi.com/1996-1073/17/15/3659</a:t>
            </a:r>
            <a:endParaRPr lang="en-US" sz="1700" noProof="0" dirty="0">
              <a:latin typeface="+mn-lt"/>
            </a:endParaRPr>
          </a:p>
          <a:p>
            <a:pPr indent="-336550">
              <a:lnSpc>
                <a:spcPct val="115000"/>
              </a:lnSpc>
              <a:spcBef>
                <a:spcPts val="0"/>
              </a:spcBef>
              <a:buSzPts val="1700"/>
            </a:pPr>
            <a:r>
              <a:rPr lang="en-US" sz="1700" noProof="0" dirty="0">
                <a:latin typeface="+mn-lt"/>
              </a:rPr>
              <a:t>[3] </a:t>
            </a:r>
            <a:r>
              <a:rPr lang="en-US" sz="1700" noProof="0" dirty="0">
                <a:latin typeface="+mn-lt"/>
                <a:hlinkClick r:id="rId6"/>
              </a:rPr>
              <a:t>https://en.wikipedia.org/wiki/Ricker_wavelet</a:t>
            </a:r>
            <a:endParaRPr lang="en-US" sz="1700" noProof="0" dirty="0">
              <a:latin typeface="+mn-lt"/>
            </a:endParaRPr>
          </a:p>
          <a:p>
            <a:pPr lvl="0" indent="-336550">
              <a:lnSpc>
                <a:spcPct val="115000"/>
              </a:lnSpc>
              <a:spcBef>
                <a:spcPts val="0"/>
              </a:spcBef>
              <a:buSzPts val="1700"/>
            </a:pPr>
            <a:r>
              <a:rPr lang="en-US" sz="1700" noProof="0" dirty="0">
                <a:latin typeface="+mn-lt"/>
              </a:rPr>
              <a:t>[4] </a:t>
            </a:r>
            <a:r>
              <a:rPr lang="en-US" sz="1700" noProof="0" dirty="0">
                <a:latin typeface="+mn-lt"/>
                <a:hlinkClick r:id="rId7"/>
              </a:rPr>
              <a:t>https://link.springer.com/article/10.1007/s10950-019-09845-y</a:t>
            </a:r>
            <a:br>
              <a:rPr lang="en-US" sz="1700" dirty="0">
                <a:latin typeface="+mn-lt"/>
              </a:rPr>
            </a:br>
            <a:r>
              <a:rPr lang="en-US" sz="1700" dirty="0">
                <a:latin typeface="+mn-lt"/>
                <a:hlinkClick r:id="rId8"/>
              </a:rPr>
              <a:t>https://www.researchgate.net/figure/Convolution-of-a-signal-with-a-wavelet-function-Part-of-this-figure-is-taken-from-1_fig1_51918746</a:t>
            </a:r>
            <a:endParaRPr lang="en-US" sz="1700" noProof="0" dirty="0">
              <a:latin typeface="+mn-lt"/>
            </a:endParaRPr>
          </a:p>
          <a:p>
            <a:pPr lvl="0" indent="-336550">
              <a:lnSpc>
                <a:spcPct val="115000"/>
              </a:lnSpc>
              <a:spcBef>
                <a:spcPts val="0"/>
              </a:spcBef>
              <a:buSzPts val="1700"/>
            </a:pPr>
            <a:r>
              <a:rPr lang="en-US" sz="1700" noProof="0" dirty="0">
                <a:latin typeface="+mn-lt"/>
              </a:rPr>
              <a:t>[5] </a:t>
            </a:r>
            <a:r>
              <a:rPr lang="en-US" sz="1700" dirty="0">
                <a:latin typeface="+mn-lt"/>
                <a:hlinkClick r:id="rId9"/>
              </a:rPr>
              <a:t>https://en.wikipedia.org/wiki/Topographic_prominence</a:t>
            </a:r>
            <a:endParaRPr lang="en-US" sz="1700" dirty="0">
              <a:latin typeface="+mn-lt"/>
            </a:endParaRPr>
          </a:p>
          <a:p>
            <a:pPr lvl="0" indent="-336550">
              <a:lnSpc>
                <a:spcPct val="115000"/>
              </a:lnSpc>
              <a:spcBef>
                <a:spcPts val="0"/>
              </a:spcBef>
              <a:buSzPts val="1700"/>
            </a:pPr>
            <a:r>
              <a:rPr lang="en-US" sz="1700" noProof="0" dirty="0">
                <a:latin typeface="+mn-lt"/>
              </a:rPr>
              <a:t>[6] </a:t>
            </a:r>
            <a:r>
              <a:rPr lang="en-US" sz="1700" noProof="0" dirty="0">
                <a:latin typeface="+mn-lt"/>
                <a:hlinkClick r:id="rId10"/>
              </a:rPr>
              <a:t>https://blog.dailydoseofds.com/p/the-limitations-of-dbscan-clustering</a:t>
            </a:r>
            <a:endParaRPr lang="en-US" sz="1700" noProof="0" dirty="0">
              <a:latin typeface="+mn-lt"/>
            </a:endParaRPr>
          </a:p>
          <a:p>
            <a:pPr lvl="0" indent="-336550">
              <a:lnSpc>
                <a:spcPct val="115000"/>
              </a:lnSpc>
              <a:spcBef>
                <a:spcPts val="0"/>
              </a:spcBef>
              <a:buSzPts val="1700"/>
            </a:pPr>
            <a:r>
              <a:rPr lang="en-US" sz="1700" noProof="0" dirty="0">
                <a:latin typeface="+mn-lt"/>
              </a:rPr>
              <a:t>[7] </a:t>
            </a:r>
          </a:p>
        </p:txBody>
      </p:sp>
      <p:sp>
        <p:nvSpPr>
          <p:cNvPr id="2" name="Google Shape;206;p15">
            <a:extLst>
              <a:ext uri="{FF2B5EF4-FFF2-40B4-BE49-F238E27FC236}">
                <a16:creationId xmlns:a16="http://schemas.microsoft.com/office/drawing/2014/main" id="{2F1AC336-3D3C-2F8A-A99B-7A53F2ABF7C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C04DBA4F-F8EA-7194-535B-A282D0EFF3F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38</a:t>
            </a:fld>
            <a:endParaRPr lang="en-US" noProof="0" dirty="0"/>
          </a:p>
        </p:txBody>
      </p:sp>
    </p:spTree>
    <p:extLst>
      <p:ext uri="{BB962C8B-B14F-4D97-AF65-F5344CB8AC3E}">
        <p14:creationId xmlns:p14="http://schemas.microsoft.com/office/powerpoint/2010/main" val="1623144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11F07D27-F719-26CC-DB15-F8991D65E762}"/>
            </a:ext>
          </a:extLst>
        </p:cNvPr>
        <p:cNvGrpSpPr/>
        <p:nvPr/>
      </p:nvGrpSpPr>
      <p:grpSpPr>
        <a:xfrm>
          <a:off x="0" y="0"/>
          <a:ext cx="0" cy="0"/>
          <a:chOff x="0" y="0"/>
          <a:chExt cx="0" cy="0"/>
        </a:xfrm>
      </p:grpSpPr>
      <p:sp>
        <p:nvSpPr>
          <p:cNvPr id="340" name="Google Shape;340;p29">
            <a:extLst>
              <a:ext uri="{FF2B5EF4-FFF2-40B4-BE49-F238E27FC236}">
                <a16:creationId xmlns:a16="http://schemas.microsoft.com/office/drawing/2014/main" id="{27306127-E24A-CE4F-1C79-3D55398CCA9D}"/>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References for Graphics</a:t>
            </a:r>
          </a:p>
        </p:txBody>
      </p:sp>
      <p:sp>
        <p:nvSpPr>
          <p:cNvPr id="341" name="Google Shape;341;p29">
            <a:extLst>
              <a:ext uri="{FF2B5EF4-FFF2-40B4-BE49-F238E27FC236}">
                <a16:creationId xmlns:a16="http://schemas.microsoft.com/office/drawing/2014/main" id="{FD255896-FCFC-6CBF-CA14-FC04AD400840}"/>
              </a:ext>
            </a:extLst>
          </p:cNvPr>
          <p:cNvSpPr txBox="1">
            <a:spLocks noGrp="1"/>
          </p:cNvSpPr>
          <p:nvPr>
            <p:ph type="body" idx="4294967295"/>
          </p:nvPr>
        </p:nvSpPr>
        <p:spPr>
          <a:xfrm>
            <a:off x="360000" y="1127300"/>
            <a:ext cx="8030400" cy="3263400"/>
          </a:xfrm>
          <a:prstGeom prst="rect">
            <a:avLst/>
          </a:prstGeom>
          <a:noFill/>
          <a:ln>
            <a:noFill/>
          </a:ln>
        </p:spPr>
        <p:txBody>
          <a:bodyPr spcFirstLastPara="1" wrap="square" lIns="91425" tIns="45700" rIns="91425" bIns="45700" anchor="t" anchorCtr="0">
            <a:normAutofit/>
          </a:bodyPr>
          <a:lstStyle/>
          <a:p>
            <a:pPr indent="-336550">
              <a:lnSpc>
                <a:spcPct val="115000"/>
              </a:lnSpc>
              <a:spcBef>
                <a:spcPts val="0"/>
              </a:spcBef>
              <a:buSzPts val="1700"/>
            </a:pPr>
            <a:r>
              <a:rPr lang="en-US" sz="1700" dirty="0">
                <a:latin typeface="+mn-lt"/>
              </a:rPr>
              <a:t>[8] </a:t>
            </a:r>
            <a:r>
              <a:rPr lang="en-US" sz="1700" dirty="0">
                <a:latin typeface="+mn-lt"/>
                <a:hlinkClick r:id="rId3"/>
              </a:rPr>
              <a:t>https://waterprogramming.wordpress.com/tag/pareto-dominance/</a:t>
            </a:r>
            <a:endParaRPr lang="en-US" sz="1700" dirty="0">
              <a:latin typeface="+mn-lt"/>
            </a:endParaRPr>
          </a:p>
          <a:p>
            <a:pPr indent="-336550">
              <a:lnSpc>
                <a:spcPct val="115000"/>
              </a:lnSpc>
              <a:spcBef>
                <a:spcPts val="0"/>
              </a:spcBef>
              <a:buSzPts val="1700"/>
            </a:pPr>
            <a:r>
              <a:rPr lang="en-US" sz="1700" dirty="0">
                <a:latin typeface="+mn-lt"/>
              </a:rPr>
              <a:t>[9] </a:t>
            </a:r>
          </a:p>
        </p:txBody>
      </p:sp>
      <p:sp>
        <p:nvSpPr>
          <p:cNvPr id="2" name="Google Shape;206;p15">
            <a:extLst>
              <a:ext uri="{FF2B5EF4-FFF2-40B4-BE49-F238E27FC236}">
                <a16:creationId xmlns:a16="http://schemas.microsoft.com/office/drawing/2014/main" id="{267FB59F-CDBB-A379-200D-5425D0B8E6CE}"/>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F1BD8C59-0773-F80B-A454-D9BCBA5C1CF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39</a:t>
            </a:fld>
            <a:endParaRPr lang="en-US" noProof="0" dirty="0"/>
          </a:p>
        </p:txBody>
      </p:sp>
    </p:spTree>
    <p:extLst>
      <p:ext uri="{BB962C8B-B14F-4D97-AF65-F5344CB8AC3E}">
        <p14:creationId xmlns:p14="http://schemas.microsoft.com/office/powerpoint/2010/main" val="146553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 name="Google Shape;222;p17">
            <a:extLst>
              <a:ext uri="{FF2B5EF4-FFF2-40B4-BE49-F238E27FC236}">
                <a16:creationId xmlns:a16="http://schemas.microsoft.com/office/drawing/2014/main" id="{B2B1B41A-FF19-2F03-7A49-C8D2563315E7}"/>
              </a:ext>
            </a:extLst>
          </p:cNvPr>
          <p:cNvSpPr txBox="1">
            <a:spLocks/>
          </p:cNvSpPr>
          <p:nvPr/>
        </p:nvSpPr>
        <p:spPr>
          <a:xfrm>
            <a:off x="359999" y="752812"/>
            <a:ext cx="8424000" cy="363787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Calibri" panose="020F0502020204030204" pitchFamily="34" charset="0"/>
                <a:ea typeface="Calibri" panose="020F0502020204030204" pitchFamily="34" charset="0"/>
                <a:cs typeface="Calibri" panose="020F0502020204030204" pitchFamily="34" charset="0"/>
              </a:rPr>
              <a:t>Motivation</a:t>
            </a:r>
          </a:p>
          <a:p>
            <a:pPr indent="-338400">
              <a:lnSpc>
                <a:spcPct val="95000"/>
              </a:lnSpc>
              <a:spcBef>
                <a:spcPts val="1200"/>
              </a:spcBef>
            </a:pPr>
            <a:r>
              <a:rPr lang="en-US" sz="1700" dirty="0">
                <a:latin typeface="Calibri" panose="020F0502020204030204" pitchFamily="34" charset="0"/>
                <a:ea typeface="Calibri" panose="020F0502020204030204" pitchFamily="34" charset="0"/>
                <a:cs typeface="Calibri" panose="020F0502020204030204" pitchFamily="34" charset="0"/>
              </a:rPr>
              <a:t>Sustainability</a:t>
            </a:r>
            <a:r>
              <a:rPr lang="en-US" sz="1700" noProof="0" dirty="0">
                <a:latin typeface="Calibri" panose="020F0502020204030204" pitchFamily="34" charset="0"/>
                <a:ea typeface="Calibri" panose="020F0502020204030204" pitchFamily="34" charset="0"/>
                <a:cs typeface="Calibri" panose="020F0502020204030204" pitchFamily="34" charset="0"/>
              </a:rPr>
              <a:t> and energy efficiency</a:t>
            </a:r>
          </a:p>
          <a:p>
            <a:pPr indent="-338400">
              <a:lnSpc>
                <a:spcPct val="95000"/>
              </a:lnSpc>
              <a:spcBef>
                <a:spcPts val="1200"/>
              </a:spcBef>
            </a:pPr>
            <a:r>
              <a:rPr lang="en-US" sz="1700" dirty="0">
                <a:latin typeface="Calibri" panose="020F0502020204030204" pitchFamily="34" charset="0"/>
                <a:ea typeface="Calibri" panose="020F0502020204030204" pitchFamily="34" charset="0"/>
                <a:cs typeface="Calibri" panose="020F0502020204030204" pitchFamily="34" charset="0"/>
              </a:rPr>
              <a:t>CNC machines are widely used in modern manufacturing</a:t>
            </a:r>
          </a:p>
          <a:p>
            <a:pPr indent="-338400">
              <a:lnSpc>
                <a:spcPct val="95000"/>
              </a:lnSpc>
              <a:spcBef>
                <a:spcPts val="1200"/>
              </a:spcBef>
            </a:pPr>
            <a:endParaRPr lang="en-US" sz="1700" noProof="0" dirty="0">
              <a:latin typeface="Calibri" panose="020F0502020204030204" pitchFamily="34" charset="0"/>
              <a:ea typeface="Calibri" panose="020F0502020204030204" pitchFamily="34" charset="0"/>
              <a:cs typeface="Calibri" panose="020F0502020204030204" pitchFamily="34" charset="0"/>
            </a:endParaRPr>
          </a:p>
        </p:txBody>
      </p:sp>
      <p:grpSp>
        <p:nvGrpSpPr>
          <p:cNvPr id="10" name="Gruppieren 9">
            <a:extLst>
              <a:ext uri="{FF2B5EF4-FFF2-40B4-BE49-F238E27FC236}">
                <a16:creationId xmlns:a16="http://schemas.microsoft.com/office/drawing/2014/main" id="{4CD1593C-8847-F457-80C6-94416607D694}"/>
              </a:ext>
            </a:extLst>
          </p:cNvPr>
          <p:cNvGrpSpPr/>
          <p:nvPr/>
        </p:nvGrpSpPr>
        <p:grpSpPr>
          <a:xfrm>
            <a:off x="359999" y="103726"/>
            <a:ext cx="6475141" cy="306900"/>
            <a:chOff x="797538" y="70119"/>
            <a:chExt cx="10280553" cy="425576"/>
          </a:xfrm>
        </p:grpSpPr>
        <p:grpSp>
          <p:nvGrpSpPr>
            <p:cNvPr id="11" name="Gruppieren 10">
              <a:extLst>
                <a:ext uri="{FF2B5EF4-FFF2-40B4-BE49-F238E27FC236}">
                  <a16:creationId xmlns:a16="http://schemas.microsoft.com/office/drawing/2014/main" id="{96E465E3-518E-80CE-D6D3-CF1326BA82FB}"/>
                </a:ext>
              </a:extLst>
            </p:cNvPr>
            <p:cNvGrpSpPr/>
            <p:nvPr/>
          </p:nvGrpSpPr>
          <p:grpSpPr>
            <a:xfrm>
              <a:off x="797538" y="70119"/>
              <a:ext cx="9040145" cy="425576"/>
              <a:chOff x="958348" y="786838"/>
              <a:chExt cx="4045251" cy="346364"/>
            </a:xfrm>
          </p:grpSpPr>
          <p:sp>
            <p:nvSpPr>
              <p:cNvPr id="13" name="Richtungspfeil 33">
                <a:extLst>
                  <a:ext uri="{FF2B5EF4-FFF2-40B4-BE49-F238E27FC236}">
                    <a16:creationId xmlns:a16="http://schemas.microsoft.com/office/drawing/2014/main" id="{E44A0664-51C6-56EA-2DA9-A8E0EB7A9B84}"/>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4" name="Eingekerbter Richtungspfeil 1">
                <a:extLst>
                  <a:ext uri="{FF2B5EF4-FFF2-40B4-BE49-F238E27FC236}">
                    <a16:creationId xmlns:a16="http://schemas.microsoft.com/office/drawing/2014/main" id="{C5411DE1-DA48-8711-5BA1-F478E37AC0A3}"/>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5" name="Eingekerbter Richtungspfeil 10">
                <a:extLst>
                  <a:ext uri="{FF2B5EF4-FFF2-40B4-BE49-F238E27FC236}">
                    <a16:creationId xmlns:a16="http://schemas.microsoft.com/office/drawing/2014/main" id="{24DEBE39-D3B2-C790-A707-EAC919383251}"/>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6" name="Eingekerbter Richtungspfeil 11">
                <a:extLst>
                  <a:ext uri="{FF2B5EF4-FFF2-40B4-BE49-F238E27FC236}">
                    <a16:creationId xmlns:a16="http://schemas.microsoft.com/office/drawing/2014/main" id="{F9BE50DB-6172-CD6D-D255-BE3B1F3CAC79}"/>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2" name="Eingekerbter Richtungspfeil 11">
              <a:extLst>
                <a:ext uri="{FF2B5EF4-FFF2-40B4-BE49-F238E27FC236}">
                  <a16:creationId xmlns:a16="http://schemas.microsoft.com/office/drawing/2014/main" id="{AFB0A36E-CC78-C8DC-DE32-1CC62C644CD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7" name="Google Shape;206;p15">
            <a:extLst>
              <a:ext uri="{FF2B5EF4-FFF2-40B4-BE49-F238E27FC236}">
                <a16:creationId xmlns:a16="http://schemas.microsoft.com/office/drawing/2014/main" id="{524D1128-E8A1-A243-7C38-3E0B08F413D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8" name="Foliennummernplatzhalter 17">
            <a:extLst>
              <a:ext uri="{FF2B5EF4-FFF2-40B4-BE49-F238E27FC236}">
                <a16:creationId xmlns:a16="http://schemas.microsoft.com/office/drawing/2014/main" id="{3B370674-6578-7597-9125-F9A763FD2E33}"/>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a:t>
            </a:fld>
            <a:endParaRPr lang="en-US" noProof="0" dirty="0"/>
          </a:p>
        </p:txBody>
      </p:sp>
      <p:pic>
        <p:nvPicPr>
          <p:cNvPr id="1030" name="Picture 6" descr="3D printing vs. CNC machining: Which is better for prototyping and end-use  parts? | Protolabs Network">
            <a:extLst>
              <a:ext uri="{FF2B5EF4-FFF2-40B4-BE49-F238E27FC236}">
                <a16:creationId xmlns:a16="http://schemas.microsoft.com/office/drawing/2014/main" id="{09EFA87F-A367-EA23-E886-C28797835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274" y="2179781"/>
            <a:ext cx="3537451" cy="22109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1"/>
          <p:cNvSpPr txBox="1">
            <a:spLocks noGrp="1"/>
          </p:cNvSpPr>
          <p:nvPr>
            <p:ph type="title"/>
          </p:nvPr>
        </p:nvSpPr>
        <p:spPr>
          <a:xfrm>
            <a:off x="719999" y="2772000"/>
            <a:ext cx="7704000" cy="1008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68B4"/>
              </a:buClr>
              <a:buSzPts val="2500"/>
              <a:buFont typeface="Arial"/>
              <a:buNone/>
            </a:pPr>
            <a:r>
              <a:rPr lang="en-US" noProof="0" dirty="0">
                <a:latin typeface="+mn-lt"/>
              </a:rPr>
              <a:t>Backup</a:t>
            </a:r>
          </a:p>
        </p:txBody>
      </p:sp>
      <p:sp>
        <p:nvSpPr>
          <p:cNvPr id="2" name="Google Shape;206;p15">
            <a:extLst>
              <a:ext uri="{FF2B5EF4-FFF2-40B4-BE49-F238E27FC236}">
                <a16:creationId xmlns:a16="http://schemas.microsoft.com/office/drawing/2014/main" id="{0AF241EE-F10E-3336-7AF1-9484C9DC835B}"/>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E32B27E1-B663-C083-6E4B-5F2960EF9CB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40</a:t>
            </a:fld>
            <a:endParaRPr lang="en-US" noProof="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8"/>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Dataset</a:t>
            </a:r>
          </a:p>
        </p:txBody>
      </p:sp>
      <p:sp>
        <p:nvSpPr>
          <p:cNvPr id="233" name="Google Shape;233;p18"/>
          <p:cNvSpPr txBox="1">
            <a:spLocks noGrp="1"/>
          </p:cNvSpPr>
          <p:nvPr>
            <p:ph type="body" idx="4294967295"/>
          </p:nvPr>
        </p:nvSpPr>
        <p:spPr>
          <a:xfrm>
            <a:off x="360000" y="1127300"/>
            <a:ext cx="8424000" cy="3627900"/>
          </a:xfrm>
          <a:prstGeom prst="rect">
            <a:avLst/>
          </a:prstGeom>
          <a:noFill/>
          <a:ln>
            <a:noFill/>
          </a:ln>
        </p:spPr>
        <p:txBody>
          <a:bodyPr spcFirstLastPara="1" wrap="square" lIns="91425" tIns="45700" rIns="91425" bIns="45700" anchor="t" anchorCtr="0">
            <a:normAutofit/>
          </a:bodyPr>
          <a:lstStyle/>
          <a:p>
            <a:pPr marL="457200" lvl="0" indent="-339471" algn="l" rtl="0">
              <a:lnSpc>
                <a:spcPct val="90000"/>
              </a:lnSpc>
              <a:spcBef>
                <a:spcPts val="0"/>
              </a:spcBef>
              <a:spcAft>
                <a:spcPts val="0"/>
              </a:spcAft>
              <a:buSzPts val="1746"/>
              <a:buChar char="•"/>
            </a:pPr>
            <a:r>
              <a:rPr lang="en-US" noProof="0" dirty="0">
                <a:latin typeface="+mn-lt"/>
              </a:rPr>
              <a:t>Number of Rows: ~1.6 Million</a:t>
            </a:r>
          </a:p>
          <a:p>
            <a:pPr marL="45720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Time Series data across:</a:t>
            </a:r>
          </a:p>
          <a:p>
            <a:pPr marL="914400" lvl="1" indent="-329437" algn="l" rtl="0">
              <a:lnSpc>
                <a:spcPct val="90000"/>
              </a:lnSpc>
              <a:spcBef>
                <a:spcPts val="0"/>
              </a:spcBef>
              <a:spcAft>
                <a:spcPts val="0"/>
              </a:spcAft>
              <a:buSzPts val="1588"/>
              <a:buChar char="•"/>
            </a:pPr>
            <a:r>
              <a:rPr lang="en-US" noProof="0" dirty="0">
                <a:latin typeface="+mn-lt"/>
              </a:rPr>
              <a:t>2 Machine Types (CMX1, DMC2)</a:t>
            </a:r>
          </a:p>
          <a:p>
            <a:pPr marL="914400" lvl="1" indent="-329437" algn="l" rtl="0">
              <a:lnSpc>
                <a:spcPct val="90000"/>
              </a:lnSpc>
              <a:spcBef>
                <a:spcPts val="0"/>
              </a:spcBef>
              <a:spcAft>
                <a:spcPts val="0"/>
              </a:spcAft>
              <a:buSzPts val="1588"/>
              <a:buChar char="•"/>
            </a:pPr>
            <a:r>
              <a:rPr lang="en-US" noProof="0" dirty="0">
                <a:latin typeface="+mn-lt"/>
              </a:rPr>
              <a:t>2 Materials (AL, S)</a:t>
            </a:r>
          </a:p>
          <a:p>
            <a:pPr marL="914400" lvl="1" indent="-329437" algn="l" rtl="0">
              <a:lnSpc>
                <a:spcPct val="90000"/>
              </a:lnSpc>
              <a:spcBef>
                <a:spcPts val="0"/>
              </a:spcBef>
              <a:spcAft>
                <a:spcPts val="0"/>
              </a:spcAft>
              <a:buSzPts val="1588"/>
              <a:buChar char="•"/>
            </a:pPr>
            <a:r>
              <a:rPr lang="en-US" noProof="0" dirty="0">
                <a:latin typeface="+mn-lt"/>
              </a:rPr>
              <a:t>2 Components (CP1, CP2)</a:t>
            </a:r>
          </a:p>
          <a:p>
            <a:pPr marL="0" lvl="0" indent="457200" algn="l" rtl="0">
              <a:lnSpc>
                <a:spcPct val="90000"/>
              </a:lnSpc>
              <a:spcBef>
                <a:spcPts val="0"/>
              </a:spcBef>
              <a:spcAft>
                <a:spcPts val="0"/>
              </a:spcAft>
              <a:buNone/>
            </a:pPr>
            <a:r>
              <a:rPr lang="en-US" sz="1550" noProof="0" dirty="0">
                <a:latin typeface="+mn-lt"/>
              </a:rPr>
              <a:t>   -&gt;  8 different measurements</a:t>
            </a:r>
          </a:p>
          <a:p>
            <a:pPr marL="45720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Variables measured across 4 axes: X (1), Y (2), Z (3) and Spindle (6)</a:t>
            </a:r>
          </a:p>
          <a:p>
            <a:pPr marL="914400" lvl="1" indent="-329437" algn="l" rtl="0">
              <a:lnSpc>
                <a:spcPct val="90000"/>
              </a:lnSpc>
              <a:spcBef>
                <a:spcPts val="0"/>
              </a:spcBef>
              <a:spcAft>
                <a:spcPts val="0"/>
              </a:spcAft>
              <a:buSzPts val="1588"/>
              <a:buChar char="•"/>
            </a:pPr>
            <a:r>
              <a:rPr lang="en-US" noProof="0" dirty="0">
                <a:latin typeface="+mn-lt"/>
              </a:rPr>
              <a:t>Target Variable: Current</a:t>
            </a:r>
          </a:p>
          <a:p>
            <a:pPr marL="914400" lvl="1" indent="-329437" algn="l" rtl="0">
              <a:lnSpc>
                <a:spcPct val="90000"/>
              </a:lnSpc>
              <a:spcBef>
                <a:spcPts val="0"/>
              </a:spcBef>
              <a:spcAft>
                <a:spcPts val="0"/>
              </a:spcAft>
              <a:buSzPts val="1588"/>
              <a:buChar char="•"/>
            </a:pPr>
            <a:r>
              <a:rPr lang="en-US" noProof="0" dirty="0">
                <a:latin typeface="+mn-lt"/>
              </a:rPr>
              <a:t>Possible Input Variables: Load, Motor shaft positions (actual &amp; desired), Control deviation, Torque, Feedforward velocity, Feedforward torque, Commanded Speed, and etc.</a:t>
            </a:r>
          </a:p>
          <a:p>
            <a:pPr marL="1028609" lvl="3" indent="0" algn="l" rtl="0">
              <a:lnSpc>
                <a:spcPct val="90000"/>
              </a:lnSpc>
              <a:spcBef>
                <a:spcPts val="375"/>
              </a:spcBef>
              <a:spcAft>
                <a:spcPts val="0"/>
              </a:spcAft>
              <a:buSzPts val="1349"/>
              <a:buNone/>
            </a:pPr>
            <a:endParaRPr lang="en-US" noProof="0" dirty="0">
              <a:latin typeface="+mn-lt"/>
            </a:endParaRPr>
          </a:p>
        </p:txBody>
      </p:sp>
      <p:sp>
        <p:nvSpPr>
          <p:cNvPr id="2" name="Google Shape;206;p15">
            <a:extLst>
              <a:ext uri="{FF2B5EF4-FFF2-40B4-BE49-F238E27FC236}">
                <a16:creationId xmlns:a16="http://schemas.microsoft.com/office/drawing/2014/main" id="{B3CA6D72-C513-6CC0-C4CA-495B6483C1E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094EEAA4-0853-486D-ED5A-39F6DE00E3D4}"/>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41</a:t>
            </a:fld>
            <a:endParaRPr lang="en-US" noProof="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Dataset</a:t>
            </a:r>
          </a:p>
        </p:txBody>
      </p:sp>
      <p:sp>
        <p:nvSpPr>
          <p:cNvPr id="241" name="Google Shape;241;p19"/>
          <p:cNvSpPr txBox="1">
            <a:spLocks noGrp="1"/>
          </p:cNvSpPr>
          <p:nvPr>
            <p:ph type="body" idx="4294967295"/>
          </p:nvPr>
        </p:nvSpPr>
        <p:spPr>
          <a:xfrm>
            <a:off x="360000" y="1127300"/>
            <a:ext cx="8424000" cy="3627900"/>
          </a:xfrm>
          <a:prstGeom prst="rect">
            <a:avLst/>
          </a:prstGeom>
          <a:noFill/>
          <a:ln>
            <a:noFill/>
          </a:ln>
        </p:spPr>
        <p:txBody>
          <a:bodyPr spcFirstLastPara="1" wrap="square" lIns="91425" tIns="45700" rIns="91425" bIns="45700" anchor="t" anchorCtr="0">
            <a:normAutofit/>
          </a:bodyPr>
          <a:lstStyle/>
          <a:p>
            <a:pPr marL="457200" lvl="0" indent="-339471" algn="l" rtl="0">
              <a:lnSpc>
                <a:spcPct val="90000"/>
              </a:lnSpc>
              <a:spcBef>
                <a:spcPts val="0"/>
              </a:spcBef>
              <a:spcAft>
                <a:spcPts val="0"/>
              </a:spcAft>
              <a:buSzPts val="1746"/>
              <a:buChar char="•"/>
            </a:pPr>
            <a:r>
              <a:rPr lang="en-US" noProof="0" dirty="0">
                <a:latin typeface="+mn-lt"/>
              </a:rPr>
              <a:t>Relationships:</a:t>
            </a:r>
          </a:p>
          <a:p>
            <a:pPr marL="914400" lvl="1" indent="-329437" algn="l" rtl="0">
              <a:lnSpc>
                <a:spcPct val="90000"/>
              </a:lnSpc>
              <a:spcBef>
                <a:spcPts val="0"/>
              </a:spcBef>
              <a:spcAft>
                <a:spcPts val="0"/>
              </a:spcAft>
              <a:buSzPts val="1588"/>
              <a:buChar char="•"/>
            </a:pPr>
            <a:r>
              <a:rPr lang="en-US" noProof="0" dirty="0">
                <a:latin typeface="+mn-lt"/>
              </a:rPr>
              <a:t>For all axes: Current </a:t>
            </a:r>
            <a:r>
              <a:rPr lang="en-US" sz="1550" noProof="0" dirty="0">
                <a:solidFill>
                  <a:srgbClr val="1F1F1F"/>
                </a:solidFill>
                <a:highlight>
                  <a:srgbClr val="FFFFFF"/>
                </a:highlight>
                <a:latin typeface="+mn-lt"/>
              </a:rPr>
              <a:t>∝ </a:t>
            </a:r>
            <a:r>
              <a:rPr lang="en-US" noProof="0" dirty="0">
                <a:latin typeface="+mn-lt"/>
              </a:rPr>
              <a:t>Torque  </a:t>
            </a:r>
          </a:p>
          <a:p>
            <a:pPr marL="914400" lvl="1" indent="-329437" algn="l" rtl="0">
              <a:lnSpc>
                <a:spcPct val="90000"/>
              </a:lnSpc>
              <a:spcBef>
                <a:spcPts val="0"/>
              </a:spcBef>
              <a:spcAft>
                <a:spcPts val="0"/>
              </a:spcAft>
              <a:buSzPts val="1588"/>
              <a:buChar char="•"/>
            </a:pPr>
            <a:r>
              <a:rPr lang="en-US" noProof="0" dirty="0">
                <a:latin typeface="+mn-lt"/>
              </a:rPr>
              <a:t>For all Z: Current </a:t>
            </a:r>
            <a:r>
              <a:rPr lang="en-US" sz="1550" noProof="0" dirty="0">
                <a:solidFill>
                  <a:srgbClr val="1F1F1F"/>
                </a:solidFill>
                <a:highlight>
                  <a:srgbClr val="FFFFFF"/>
                </a:highlight>
                <a:latin typeface="+mn-lt"/>
              </a:rPr>
              <a:t>∝ </a:t>
            </a:r>
            <a:r>
              <a:rPr lang="en-US" noProof="0" dirty="0">
                <a:latin typeface="+mn-lt"/>
              </a:rPr>
              <a:t>Load (&gt;0.9 correlation)</a:t>
            </a:r>
          </a:p>
          <a:p>
            <a:pPr marL="914400" lvl="1" indent="-329437" algn="l" rtl="0">
              <a:lnSpc>
                <a:spcPct val="90000"/>
              </a:lnSpc>
              <a:spcBef>
                <a:spcPts val="0"/>
              </a:spcBef>
              <a:spcAft>
                <a:spcPts val="0"/>
              </a:spcAft>
              <a:buSzPts val="1588"/>
              <a:buChar char="•"/>
            </a:pPr>
            <a:r>
              <a:rPr lang="en-US" noProof="0" dirty="0">
                <a:latin typeface="+mn-lt"/>
              </a:rPr>
              <a:t>Machine CMX1, Spindle: Current </a:t>
            </a:r>
            <a:r>
              <a:rPr lang="en-US" sz="1550" noProof="0" dirty="0">
                <a:solidFill>
                  <a:srgbClr val="1F1F1F"/>
                </a:solidFill>
                <a:highlight>
                  <a:srgbClr val="FFFFFF"/>
                </a:highlight>
                <a:latin typeface="+mn-lt"/>
              </a:rPr>
              <a:t>∝ </a:t>
            </a:r>
            <a:r>
              <a:rPr lang="en-US" noProof="0" dirty="0">
                <a:latin typeface="+mn-lt"/>
              </a:rPr>
              <a:t>Load (&gt;0.9 correlation) </a:t>
            </a:r>
          </a:p>
          <a:p>
            <a:pPr marL="914400" lvl="1" indent="-329437" algn="l" rtl="0">
              <a:lnSpc>
                <a:spcPct val="90000"/>
              </a:lnSpc>
              <a:spcBef>
                <a:spcPts val="0"/>
              </a:spcBef>
              <a:spcAft>
                <a:spcPts val="0"/>
              </a:spcAft>
              <a:buSzPts val="1588"/>
              <a:buChar char="•"/>
            </a:pPr>
            <a:r>
              <a:rPr lang="en-US" noProof="0" dirty="0">
                <a:latin typeface="+mn-lt"/>
              </a:rPr>
              <a:t>Machine DMC2, Y &amp; Z: Current </a:t>
            </a:r>
            <a:r>
              <a:rPr lang="en-US" sz="1550" noProof="0" dirty="0">
                <a:solidFill>
                  <a:srgbClr val="1F1F1F"/>
                </a:solidFill>
                <a:highlight>
                  <a:srgbClr val="FFFFFF"/>
                </a:highlight>
                <a:latin typeface="+mn-lt"/>
              </a:rPr>
              <a:t>∝ </a:t>
            </a:r>
            <a:r>
              <a:rPr lang="en-US" noProof="0" dirty="0">
                <a:latin typeface="+mn-lt"/>
              </a:rPr>
              <a:t>Encoder Positions (&gt;0.9 correlation) </a:t>
            </a:r>
          </a:p>
          <a:p>
            <a:pPr marL="914400" lvl="1" indent="-329437" algn="l" rtl="0">
              <a:lnSpc>
                <a:spcPct val="90000"/>
              </a:lnSpc>
              <a:spcBef>
                <a:spcPts val="0"/>
              </a:spcBef>
              <a:spcAft>
                <a:spcPts val="0"/>
              </a:spcAft>
              <a:buSzPts val="1588"/>
              <a:buChar char="•"/>
            </a:pPr>
            <a:r>
              <a:rPr lang="en-US" noProof="0" dirty="0">
                <a:latin typeface="+mn-lt"/>
              </a:rPr>
              <a:t>Component 2, Y: Current </a:t>
            </a:r>
            <a:r>
              <a:rPr lang="en-US" sz="1550" noProof="0" dirty="0">
                <a:solidFill>
                  <a:srgbClr val="1F1F1F"/>
                </a:solidFill>
                <a:highlight>
                  <a:srgbClr val="FFFFFF"/>
                </a:highlight>
                <a:latin typeface="+mn-lt"/>
              </a:rPr>
              <a:t>∝ </a:t>
            </a:r>
            <a:r>
              <a:rPr lang="en-US" noProof="0" dirty="0">
                <a:latin typeface="+mn-lt"/>
              </a:rPr>
              <a:t>Load (&gt;0.9 correlation) </a:t>
            </a:r>
          </a:p>
          <a:p>
            <a:pPr marL="914400" lvl="1" indent="-329437" algn="l" rtl="0">
              <a:lnSpc>
                <a:spcPct val="90000"/>
              </a:lnSpc>
              <a:spcBef>
                <a:spcPts val="0"/>
              </a:spcBef>
              <a:spcAft>
                <a:spcPts val="0"/>
              </a:spcAft>
              <a:buSzPts val="1588"/>
              <a:buChar char="•"/>
            </a:pPr>
            <a:r>
              <a:rPr lang="en-US" noProof="0" dirty="0">
                <a:latin typeface="+mn-lt"/>
              </a:rPr>
              <a:t>Component 1, Spindle: Current </a:t>
            </a:r>
            <a:r>
              <a:rPr lang="en-US" sz="1550" noProof="0" dirty="0">
                <a:solidFill>
                  <a:srgbClr val="1F1F1F"/>
                </a:solidFill>
                <a:highlight>
                  <a:srgbClr val="FFFFFF"/>
                </a:highlight>
                <a:latin typeface="+mn-lt"/>
              </a:rPr>
              <a:t>∝ </a:t>
            </a:r>
            <a:r>
              <a:rPr lang="en-US" noProof="0" dirty="0">
                <a:latin typeface="+mn-lt"/>
              </a:rPr>
              <a:t>Load (~0.7 correlation)</a:t>
            </a:r>
          </a:p>
        </p:txBody>
      </p:sp>
      <p:sp>
        <p:nvSpPr>
          <p:cNvPr id="2" name="Google Shape;206;p15">
            <a:extLst>
              <a:ext uri="{FF2B5EF4-FFF2-40B4-BE49-F238E27FC236}">
                <a16:creationId xmlns:a16="http://schemas.microsoft.com/office/drawing/2014/main" id="{24CF7E2F-AFB4-1C7D-B0B7-3A184EFB2D8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05BF0DCA-1EED-C592-8BBA-1535AA4E4654}"/>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42</a:t>
            </a:fld>
            <a:endParaRPr lang="en-US" noProof="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1"/>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Intermediate Results</a:t>
            </a:r>
          </a:p>
        </p:txBody>
      </p:sp>
      <p:sp>
        <p:nvSpPr>
          <p:cNvPr id="259" name="Google Shape;259;p21"/>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endParaRPr lang="en-US" noProof="0" dirty="0">
              <a:latin typeface="+mn-lt"/>
            </a:endParaRPr>
          </a:p>
          <a:p>
            <a:pPr marL="457200" lvl="0" indent="-339471" algn="l" rtl="0">
              <a:spcBef>
                <a:spcPts val="0"/>
              </a:spcBef>
              <a:spcAft>
                <a:spcPts val="0"/>
              </a:spcAft>
              <a:buSzPts val="1746"/>
              <a:buChar char="•"/>
            </a:pPr>
            <a:r>
              <a:rPr lang="en-US" noProof="0" dirty="0">
                <a:latin typeface="+mn-lt"/>
              </a:rPr>
              <a:t>Sensitivity analysis was done for each technique to identify model that is best suited</a:t>
            </a:r>
          </a:p>
          <a:p>
            <a:pPr marL="0" lvl="0" indent="0" algn="l" rtl="0">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Pseudo labels were used for metric calculation and evaluation</a:t>
            </a:r>
          </a:p>
          <a:p>
            <a:pPr marL="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Metrics used:</a:t>
            </a:r>
          </a:p>
          <a:p>
            <a:pPr marL="914400" lvl="1" indent="-329437" algn="l" rtl="0">
              <a:lnSpc>
                <a:spcPct val="90000"/>
              </a:lnSpc>
              <a:spcBef>
                <a:spcPts val="0"/>
              </a:spcBef>
              <a:spcAft>
                <a:spcPts val="0"/>
              </a:spcAft>
              <a:buSzPts val="1588"/>
              <a:buChar char="•"/>
            </a:pPr>
            <a:r>
              <a:rPr lang="en-US" noProof="0" dirty="0">
                <a:latin typeface="+mn-lt"/>
              </a:rPr>
              <a:t>F1 Score (using Pseudo labels)</a:t>
            </a:r>
          </a:p>
          <a:p>
            <a:pPr marL="914400" lvl="1" indent="-329437" algn="l" rtl="0">
              <a:lnSpc>
                <a:spcPct val="90000"/>
              </a:lnSpc>
              <a:spcBef>
                <a:spcPts val="0"/>
              </a:spcBef>
              <a:spcAft>
                <a:spcPts val="0"/>
              </a:spcAft>
              <a:buSzPts val="1588"/>
              <a:buChar char="•"/>
            </a:pPr>
            <a:r>
              <a:rPr lang="en-US" noProof="0" dirty="0">
                <a:latin typeface="+mn-lt"/>
              </a:rPr>
              <a:t>Count of sequences with no peaks</a:t>
            </a:r>
          </a:p>
          <a:p>
            <a:pPr marL="914400" lvl="1" indent="-329437" algn="l" rtl="0">
              <a:lnSpc>
                <a:spcPct val="90000"/>
              </a:lnSpc>
              <a:spcBef>
                <a:spcPts val="0"/>
              </a:spcBef>
              <a:spcAft>
                <a:spcPts val="0"/>
              </a:spcAft>
              <a:buSzPts val="1588"/>
              <a:buChar char="•"/>
            </a:pPr>
            <a:r>
              <a:rPr lang="en-US" noProof="0" dirty="0">
                <a:latin typeface="+mn-lt"/>
              </a:rPr>
              <a:t>Total number of peaks</a:t>
            </a:r>
          </a:p>
          <a:p>
            <a:pPr marL="914400" lvl="1" indent="-329437" algn="l" rtl="0">
              <a:lnSpc>
                <a:spcPct val="90000"/>
              </a:lnSpc>
              <a:spcBef>
                <a:spcPts val="0"/>
              </a:spcBef>
              <a:spcAft>
                <a:spcPts val="0"/>
              </a:spcAft>
              <a:buSzPts val="1588"/>
              <a:buChar char="•"/>
            </a:pPr>
            <a:r>
              <a:rPr lang="en-US" noProof="0" dirty="0">
                <a:latin typeface="+mn-lt"/>
              </a:rPr>
              <a:t>Average peak height</a:t>
            </a:r>
          </a:p>
          <a:p>
            <a:pPr marL="914400" lvl="1" indent="-329437" algn="l" rtl="0">
              <a:lnSpc>
                <a:spcPct val="90000"/>
              </a:lnSpc>
              <a:spcBef>
                <a:spcPts val="0"/>
              </a:spcBef>
              <a:spcAft>
                <a:spcPts val="0"/>
              </a:spcAft>
              <a:buSzPts val="1588"/>
              <a:buChar char="•"/>
            </a:pPr>
            <a:r>
              <a:rPr lang="en-US" noProof="0" dirty="0">
                <a:latin typeface="+mn-lt"/>
              </a:rPr>
              <a:t>Average peak prominence</a:t>
            </a:r>
          </a:p>
        </p:txBody>
      </p:sp>
      <p:sp>
        <p:nvSpPr>
          <p:cNvPr id="2" name="Google Shape;206;p15">
            <a:extLst>
              <a:ext uri="{FF2B5EF4-FFF2-40B4-BE49-F238E27FC236}">
                <a16:creationId xmlns:a16="http://schemas.microsoft.com/office/drawing/2014/main" id="{D0101250-A740-E1FB-7B1D-58AEA1639D2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453151EB-B562-2D19-00C3-435F1AD6582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43</a:t>
            </a:fld>
            <a:endParaRPr lang="en-US" noProof="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5"/>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Explanation of the approaches</a:t>
            </a:r>
          </a:p>
        </p:txBody>
      </p:sp>
      <p:sp>
        <p:nvSpPr>
          <p:cNvPr id="391" name="Google Shape;391;p35"/>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1700" b="1" noProof="0" dirty="0">
                <a:latin typeface="+mn-lt"/>
              </a:rPr>
              <a:t>Isolation Forest</a:t>
            </a:r>
          </a:p>
          <a:p>
            <a:pPr marL="457200" lvl="0" indent="-339471" algn="l" rtl="0">
              <a:lnSpc>
                <a:spcPct val="90000"/>
              </a:lnSpc>
              <a:spcBef>
                <a:spcPts val="0"/>
              </a:spcBef>
              <a:spcAft>
                <a:spcPts val="0"/>
              </a:spcAft>
              <a:buSzPts val="1746"/>
              <a:buChar char="•"/>
            </a:pPr>
            <a:r>
              <a:rPr lang="en-US" sz="1700" noProof="0" dirty="0">
                <a:latin typeface="+mn-lt"/>
              </a:rPr>
              <a:t>Uses Extremely Randomized Tree Regressors to separate anomalies from the rest of the data</a:t>
            </a:r>
          </a:p>
        </p:txBody>
      </p:sp>
      <p:pic>
        <p:nvPicPr>
          <p:cNvPr id="394" name="Google Shape;394;p35"/>
          <p:cNvPicPr preferRelativeResize="0"/>
          <p:nvPr/>
        </p:nvPicPr>
        <p:blipFill>
          <a:blip r:embed="rId3">
            <a:alphaModFix/>
          </a:blip>
          <a:stretch>
            <a:fillRect/>
          </a:stretch>
        </p:blipFill>
        <p:spPr>
          <a:xfrm>
            <a:off x="738469" y="1945150"/>
            <a:ext cx="2138475" cy="2329325"/>
          </a:xfrm>
          <a:prstGeom prst="rect">
            <a:avLst/>
          </a:prstGeom>
          <a:noFill/>
          <a:ln>
            <a:noFill/>
          </a:ln>
        </p:spPr>
      </p:pic>
      <p:sp>
        <p:nvSpPr>
          <p:cNvPr id="2" name="Google Shape;206;p15">
            <a:extLst>
              <a:ext uri="{FF2B5EF4-FFF2-40B4-BE49-F238E27FC236}">
                <a16:creationId xmlns:a16="http://schemas.microsoft.com/office/drawing/2014/main" id="{225AC0CD-0DDE-07F1-CE10-B2721647DD2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C300D81A-C2E8-D9CF-A1EB-40D601219D4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44</a:t>
            </a:fld>
            <a:endParaRPr lang="en-US" noProof="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1A395D55-9EE7-623D-7CD8-DB9DE16BAFB7}"/>
            </a:ext>
          </a:extLst>
        </p:cNvPr>
        <p:cNvGrpSpPr/>
        <p:nvPr/>
      </p:nvGrpSpPr>
      <p:grpSpPr>
        <a:xfrm>
          <a:off x="0" y="0"/>
          <a:ext cx="0" cy="0"/>
          <a:chOff x="0" y="0"/>
          <a:chExt cx="0" cy="0"/>
        </a:xfrm>
      </p:grpSpPr>
      <p:sp>
        <p:nvSpPr>
          <p:cNvPr id="221" name="Google Shape;221;p17">
            <a:extLst>
              <a:ext uri="{FF2B5EF4-FFF2-40B4-BE49-F238E27FC236}">
                <a16:creationId xmlns:a16="http://schemas.microsoft.com/office/drawing/2014/main" id="{C65265AD-9A13-5FED-5D38-AF925755788E}"/>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Results – Isolation Tree</a:t>
            </a:r>
          </a:p>
        </p:txBody>
      </p:sp>
      <p:sp>
        <p:nvSpPr>
          <p:cNvPr id="222" name="Google Shape;222;p17">
            <a:extLst>
              <a:ext uri="{FF2B5EF4-FFF2-40B4-BE49-F238E27FC236}">
                <a16:creationId xmlns:a16="http://schemas.microsoft.com/office/drawing/2014/main" id="{93B1BE35-D0B8-E162-E96B-1595AFBF6461}"/>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None/>
            </a:pPr>
            <a:r>
              <a:rPr lang="en-US" sz="1700" noProof="0" dirty="0">
                <a:latin typeface="+mn-lt"/>
              </a:rPr>
              <a:t>Selected parameters</a:t>
            </a:r>
          </a:p>
          <a:p>
            <a:pPr lvl="0" indent="-338400">
              <a:lnSpc>
                <a:spcPct val="95000"/>
              </a:lnSpc>
              <a:spcBef>
                <a:spcPts val="1200"/>
              </a:spcBef>
            </a:pPr>
            <a:r>
              <a:rPr lang="en-US" sz="1700" noProof="0" dirty="0">
                <a:latin typeface="+mn-lt"/>
              </a:rPr>
              <a:t>Features: Torque, Moving Average of Torque as input</a:t>
            </a:r>
          </a:p>
          <a:p>
            <a:pPr lvl="0" indent="-338400">
              <a:lnSpc>
                <a:spcPct val="95000"/>
              </a:lnSpc>
              <a:spcBef>
                <a:spcPts val="1200"/>
              </a:spcBef>
            </a:pPr>
            <a:r>
              <a:rPr lang="en-US" sz="1700" noProof="0" dirty="0">
                <a:latin typeface="+mn-lt"/>
              </a:rPr>
              <a:t>Parameters: </a:t>
            </a:r>
            <a:endParaRPr lang="en-US" sz="1543" noProof="0" dirty="0">
              <a:latin typeface="+mn-lt"/>
            </a:endParaRPr>
          </a:p>
          <a:p>
            <a:pPr lvl="1" indent="-338400">
              <a:lnSpc>
                <a:spcPct val="95000"/>
              </a:lnSpc>
              <a:spcBef>
                <a:spcPts val="1200"/>
              </a:spcBef>
            </a:pPr>
            <a:r>
              <a:rPr lang="en-US" sz="1543" noProof="0" dirty="0">
                <a:latin typeface="+mn-lt"/>
              </a:rPr>
              <a:t>Contamination: </a:t>
            </a:r>
            <a:r>
              <a:rPr lang="en-US" sz="1700" noProof="0" dirty="0">
                <a:latin typeface="+mn-lt"/>
              </a:rPr>
              <a:t>0.01</a:t>
            </a:r>
          </a:p>
          <a:p>
            <a:pPr lvl="1" indent="-338400">
              <a:lnSpc>
                <a:spcPct val="95000"/>
              </a:lnSpc>
              <a:spcBef>
                <a:spcPts val="1200"/>
              </a:spcBef>
            </a:pPr>
            <a:r>
              <a:rPr lang="en-US" sz="1700" noProof="0" dirty="0">
                <a:latin typeface="+mn-lt"/>
              </a:rPr>
              <a:t>Number of estimators: 100</a:t>
            </a:r>
          </a:p>
          <a:p>
            <a:pPr lvl="0" indent="-338400">
              <a:lnSpc>
                <a:spcPct val="95000"/>
              </a:lnSpc>
              <a:spcBef>
                <a:spcPts val="1200"/>
              </a:spcBef>
            </a:pPr>
            <a:r>
              <a:rPr lang="en-US" sz="1700" noProof="0" dirty="0">
                <a:latin typeface="+mn-lt"/>
              </a:rPr>
              <a:t>Higher median F1 score (against pseudo labels ) and more realistic peak count</a:t>
            </a:r>
          </a:p>
          <a:p>
            <a:pPr lvl="0" indent="-338400">
              <a:lnSpc>
                <a:spcPct val="95000"/>
              </a:lnSpc>
              <a:spcBef>
                <a:spcPts val="1200"/>
              </a:spcBef>
            </a:pPr>
            <a:r>
              <a:rPr lang="en-US" sz="1700" noProof="0" dirty="0">
                <a:latin typeface="+mn-lt"/>
              </a:rPr>
              <a:t>However, better results for certain sequences </a:t>
            </a:r>
            <a:r>
              <a:rPr lang="en-US" sz="1700" noProof="0" dirty="0">
                <a:latin typeface="+mn-lt"/>
                <a:sym typeface="Wingdings" panose="05000000000000000000" pitchFamily="2" charset="2"/>
              </a:rPr>
              <a:t> Not very generalizable</a:t>
            </a:r>
            <a:endParaRPr lang="en-US" sz="1700" noProof="0" dirty="0">
              <a:latin typeface="+mn-lt"/>
            </a:endParaRPr>
          </a:p>
          <a:p>
            <a:pPr lvl="0" indent="-338400" algn="l" rtl="0">
              <a:lnSpc>
                <a:spcPct val="95000"/>
              </a:lnSpc>
              <a:spcBef>
                <a:spcPts val="1200"/>
              </a:spcBef>
              <a:spcAft>
                <a:spcPts val="0"/>
              </a:spcAft>
              <a:buNone/>
            </a:pPr>
            <a:endParaRPr lang="en-US" sz="1700" noProof="0" dirty="0">
              <a:latin typeface="+mn-lt"/>
            </a:endParaRPr>
          </a:p>
        </p:txBody>
      </p:sp>
      <p:sp>
        <p:nvSpPr>
          <p:cNvPr id="2" name="Google Shape;206;p15">
            <a:extLst>
              <a:ext uri="{FF2B5EF4-FFF2-40B4-BE49-F238E27FC236}">
                <a16:creationId xmlns:a16="http://schemas.microsoft.com/office/drawing/2014/main" id="{A934FB8F-E339-D720-5786-8FEA99DEE79D}"/>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1F087212-0F4E-783A-A139-1D60E084E2D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45</a:t>
            </a:fld>
            <a:endParaRPr lang="en-US" noProof="0" dirty="0"/>
          </a:p>
        </p:txBody>
      </p:sp>
    </p:spTree>
    <p:extLst>
      <p:ext uri="{BB962C8B-B14F-4D97-AF65-F5344CB8AC3E}">
        <p14:creationId xmlns:p14="http://schemas.microsoft.com/office/powerpoint/2010/main" val="265922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6"/>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Explanation of the approaches</a:t>
            </a:r>
          </a:p>
        </p:txBody>
      </p:sp>
      <p:sp>
        <p:nvSpPr>
          <p:cNvPr id="400" name="Google Shape;400;p36"/>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1700" b="1" noProof="0" dirty="0">
                <a:latin typeface="+mn-lt"/>
              </a:rPr>
              <a:t>Autoencoder Model</a:t>
            </a:r>
          </a:p>
          <a:p>
            <a:pPr marL="457200" lvl="0" indent="0" algn="l" rtl="0">
              <a:lnSpc>
                <a:spcPct val="90000"/>
              </a:lnSpc>
              <a:spcBef>
                <a:spcPts val="0"/>
              </a:spcBef>
              <a:spcAft>
                <a:spcPts val="0"/>
              </a:spcAft>
              <a:buNone/>
            </a:pPr>
            <a:endParaRPr lang="en-US" sz="1700" noProof="0" dirty="0">
              <a:latin typeface="+mn-lt"/>
            </a:endParaRPr>
          </a:p>
        </p:txBody>
      </p:sp>
      <p:pic>
        <p:nvPicPr>
          <p:cNvPr id="403" name="Google Shape;403;p36"/>
          <p:cNvPicPr preferRelativeResize="0"/>
          <p:nvPr/>
        </p:nvPicPr>
        <p:blipFill>
          <a:blip r:embed="rId3">
            <a:alphaModFix/>
          </a:blip>
          <a:stretch>
            <a:fillRect/>
          </a:stretch>
        </p:blipFill>
        <p:spPr>
          <a:xfrm>
            <a:off x="3250176" y="1633575"/>
            <a:ext cx="3236551" cy="2959275"/>
          </a:xfrm>
          <a:prstGeom prst="rect">
            <a:avLst/>
          </a:prstGeom>
          <a:noFill/>
          <a:ln>
            <a:noFill/>
          </a:ln>
        </p:spPr>
      </p:pic>
      <p:sp>
        <p:nvSpPr>
          <p:cNvPr id="2" name="Google Shape;206;p15">
            <a:extLst>
              <a:ext uri="{FF2B5EF4-FFF2-40B4-BE49-F238E27FC236}">
                <a16:creationId xmlns:a16="http://schemas.microsoft.com/office/drawing/2014/main" id="{433E188D-D7C2-5950-1017-8524F0C44AD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E550F9F9-EEEA-562D-2A08-3F676E90A89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46</a:t>
            </a:fld>
            <a:endParaRPr lang="en-US" noProof="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69FF539-9987-B8A9-ECFE-9835BB51369D}"/>
            </a:ext>
          </a:extLst>
        </p:cNvPr>
        <p:cNvGrpSpPr/>
        <p:nvPr/>
      </p:nvGrpSpPr>
      <p:grpSpPr>
        <a:xfrm>
          <a:off x="0" y="0"/>
          <a:ext cx="0" cy="0"/>
          <a:chOff x="0" y="0"/>
          <a:chExt cx="0" cy="0"/>
        </a:xfrm>
      </p:grpSpPr>
      <p:sp>
        <p:nvSpPr>
          <p:cNvPr id="221" name="Google Shape;221;p17">
            <a:extLst>
              <a:ext uri="{FF2B5EF4-FFF2-40B4-BE49-F238E27FC236}">
                <a16:creationId xmlns:a16="http://schemas.microsoft.com/office/drawing/2014/main" id="{CB39F9C9-950A-D0D4-E916-9C1E6BC58A97}"/>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Results – Autoencoder</a:t>
            </a:r>
          </a:p>
        </p:txBody>
      </p:sp>
      <p:sp>
        <p:nvSpPr>
          <p:cNvPr id="222" name="Google Shape;222;p17">
            <a:extLst>
              <a:ext uri="{FF2B5EF4-FFF2-40B4-BE49-F238E27FC236}">
                <a16:creationId xmlns:a16="http://schemas.microsoft.com/office/drawing/2014/main" id="{06F01486-A215-8482-F91D-C5929B96EAD0}"/>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None/>
            </a:pPr>
            <a:r>
              <a:rPr lang="en-US" sz="1700" noProof="0" dirty="0">
                <a:latin typeface="+mn-lt"/>
              </a:rPr>
              <a:t>Selected parameters</a:t>
            </a:r>
          </a:p>
          <a:p>
            <a:pPr lvl="0" indent="-338400">
              <a:lnSpc>
                <a:spcPct val="95000"/>
              </a:lnSpc>
              <a:spcBef>
                <a:spcPts val="1200"/>
              </a:spcBef>
            </a:pPr>
            <a:r>
              <a:rPr lang="en-US" sz="1700" noProof="0" dirty="0">
                <a:latin typeface="+mn-lt"/>
              </a:rPr>
              <a:t>Features: Torque as input</a:t>
            </a:r>
          </a:p>
          <a:p>
            <a:pPr lvl="0" indent="-338400">
              <a:lnSpc>
                <a:spcPct val="95000"/>
              </a:lnSpc>
              <a:spcBef>
                <a:spcPts val="1200"/>
              </a:spcBef>
            </a:pPr>
            <a:r>
              <a:rPr lang="en-US" sz="1700" noProof="0" dirty="0">
                <a:latin typeface="+mn-lt"/>
              </a:rPr>
              <a:t>Parameters: </a:t>
            </a:r>
            <a:endParaRPr lang="en-US" sz="1543" noProof="0" dirty="0">
              <a:latin typeface="+mn-lt"/>
            </a:endParaRPr>
          </a:p>
          <a:p>
            <a:pPr lvl="1" indent="-338400">
              <a:lnSpc>
                <a:spcPct val="95000"/>
              </a:lnSpc>
              <a:spcBef>
                <a:spcPts val="1200"/>
              </a:spcBef>
            </a:pPr>
            <a:r>
              <a:rPr lang="en-US" sz="1543" noProof="0" dirty="0">
                <a:latin typeface="+mn-lt"/>
              </a:rPr>
              <a:t>Contamination: </a:t>
            </a:r>
            <a:r>
              <a:rPr lang="en-US" sz="1700" noProof="0" dirty="0">
                <a:latin typeface="+mn-lt"/>
              </a:rPr>
              <a:t>0.01</a:t>
            </a:r>
          </a:p>
          <a:p>
            <a:pPr lvl="1" indent="-338400">
              <a:lnSpc>
                <a:spcPct val="95000"/>
              </a:lnSpc>
              <a:spcBef>
                <a:spcPts val="1200"/>
              </a:spcBef>
            </a:pPr>
            <a:r>
              <a:rPr lang="en-US" sz="1543" noProof="0" dirty="0">
                <a:latin typeface="+mn-lt"/>
              </a:rPr>
              <a:t>Latent dims: 8</a:t>
            </a:r>
          </a:p>
          <a:p>
            <a:pPr lvl="1" indent="-338400">
              <a:lnSpc>
                <a:spcPct val="95000"/>
              </a:lnSpc>
              <a:spcBef>
                <a:spcPts val="1200"/>
              </a:spcBef>
            </a:pPr>
            <a:r>
              <a:rPr lang="en-US" noProof="0" dirty="0">
                <a:latin typeface="+mn-lt"/>
              </a:rPr>
              <a:t>Epochs: 50</a:t>
            </a:r>
          </a:p>
          <a:p>
            <a:pPr lvl="1" indent="-338400">
              <a:lnSpc>
                <a:spcPct val="95000"/>
              </a:lnSpc>
              <a:spcBef>
                <a:spcPts val="1200"/>
              </a:spcBef>
            </a:pPr>
            <a:r>
              <a:rPr lang="en-US" noProof="0" dirty="0">
                <a:latin typeface="+mn-lt"/>
              </a:rPr>
              <a:t>Batch size: 64	</a:t>
            </a:r>
            <a:endParaRPr lang="en-US" sz="1700" noProof="0" dirty="0">
              <a:latin typeface="+mn-lt"/>
            </a:endParaRPr>
          </a:p>
          <a:p>
            <a:pPr lvl="0" indent="-338400">
              <a:lnSpc>
                <a:spcPct val="95000"/>
              </a:lnSpc>
              <a:spcBef>
                <a:spcPts val="1200"/>
              </a:spcBef>
            </a:pPr>
            <a:r>
              <a:rPr lang="en-US" sz="1700" noProof="0" dirty="0">
                <a:latin typeface="+mn-lt"/>
              </a:rPr>
              <a:t>Peaks were not detected at all in some sequences</a:t>
            </a:r>
          </a:p>
          <a:p>
            <a:pPr lvl="0" indent="-338400">
              <a:lnSpc>
                <a:spcPct val="95000"/>
              </a:lnSpc>
              <a:spcBef>
                <a:spcPts val="1200"/>
              </a:spcBef>
            </a:pPr>
            <a:r>
              <a:rPr lang="en-US" sz="1700" noProof="0" dirty="0">
                <a:latin typeface="+mn-lt"/>
              </a:rPr>
              <a:t>However, good results for certain sequences </a:t>
            </a:r>
            <a:r>
              <a:rPr lang="en-US" sz="1700" noProof="0" dirty="0">
                <a:latin typeface="+mn-lt"/>
                <a:sym typeface="Wingdings" panose="05000000000000000000" pitchFamily="2" charset="2"/>
              </a:rPr>
              <a:t> Not very generalizable</a:t>
            </a:r>
          </a:p>
          <a:p>
            <a:pPr lvl="0" indent="-338400" algn="l" rtl="0">
              <a:lnSpc>
                <a:spcPct val="95000"/>
              </a:lnSpc>
              <a:spcBef>
                <a:spcPts val="1200"/>
              </a:spcBef>
              <a:spcAft>
                <a:spcPts val="0"/>
              </a:spcAft>
              <a:buNone/>
            </a:pPr>
            <a:endParaRPr lang="en-US" sz="1700" noProof="0" dirty="0">
              <a:latin typeface="+mn-lt"/>
            </a:endParaRPr>
          </a:p>
        </p:txBody>
      </p:sp>
      <p:sp>
        <p:nvSpPr>
          <p:cNvPr id="2" name="Google Shape;206;p15">
            <a:extLst>
              <a:ext uri="{FF2B5EF4-FFF2-40B4-BE49-F238E27FC236}">
                <a16:creationId xmlns:a16="http://schemas.microsoft.com/office/drawing/2014/main" id="{63455795-CF7B-0829-C08B-2B3B9CC8729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B9D08965-9C0D-BFAA-9758-82C4B9481E32}"/>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47</a:t>
            </a:fld>
            <a:endParaRPr lang="en-US" noProof="0" dirty="0"/>
          </a:p>
        </p:txBody>
      </p:sp>
    </p:spTree>
    <p:extLst>
      <p:ext uri="{BB962C8B-B14F-4D97-AF65-F5344CB8AC3E}">
        <p14:creationId xmlns:p14="http://schemas.microsoft.com/office/powerpoint/2010/main" val="4293876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0EC829C7-1019-23DC-3ABC-ABCC307D972D}"/>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3329BFCD-EE8A-EC84-7F89-3938F51B6764}"/>
              </a:ext>
            </a:extLst>
          </p:cNvPr>
          <p:cNvSpPr txBox="1">
            <a:spLocks noGrp="1"/>
          </p:cNvSpPr>
          <p:nvPr>
            <p:ph type="body" idx="4294967295"/>
          </p:nvPr>
        </p:nvSpPr>
        <p:spPr>
          <a:xfrm>
            <a:off x="359999" y="2195233"/>
            <a:ext cx="5458910" cy="1818939"/>
          </a:xfrm>
          <a:prstGeom prst="rect">
            <a:avLst/>
          </a:prstGeom>
          <a:noFill/>
          <a:ln>
            <a:noFill/>
          </a:ln>
        </p:spPr>
        <p:txBody>
          <a:bodyPr spcFirstLastPara="1" wrap="square" lIns="91425" tIns="45700" rIns="91425" bIns="45700" anchor="t" anchorCtr="0">
            <a:normAutofit/>
          </a:bodyPr>
          <a:lstStyle/>
          <a:p>
            <a:pPr indent="-338400">
              <a:lnSpc>
                <a:spcPct val="95000"/>
              </a:lnSpc>
              <a:spcBef>
                <a:spcPts val="1200"/>
              </a:spcBef>
              <a:buNone/>
            </a:pPr>
            <a:r>
              <a:rPr lang="en-US" sz="1700" noProof="0" dirty="0">
                <a:latin typeface="Calibri" panose="020F0502020204030204" pitchFamily="34" charset="0"/>
                <a:ea typeface="Calibri" panose="020F0502020204030204" pitchFamily="34" charset="0"/>
                <a:cs typeface="Calibri" panose="020F0502020204030204" pitchFamily="34" charset="0"/>
              </a:rPr>
              <a:t>Consequences</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Stress on the drive electronics, leading to a reduced motor lifespan</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Increase in energy consumption</a:t>
            </a:r>
          </a:p>
        </p:txBody>
      </p:sp>
      <p:sp>
        <p:nvSpPr>
          <p:cNvPr id="2" name="Google Shape;222;p17">
            <a:extLst>
              <a:ext uri="{FF2B5EF4-FFF2-40B4-BE49-F238E27FC236}">
                <a16:creationId xmlns:a16="http://schemas.microsoft.com/office/drawing/2014/main" id="{FFB46598-C77E-2422-C7CE-015FD1107BD1}"/>
              </a:ext>
            </a:extLst>
          </p:cNvPr>
          <p:cNvSpPr txBox="1">
            <a:spLocks/>
          </p:cNvSpPr>
          <p:nvPr/>
        </p:nvSpPr>
        <p:spPr>
          <a:xfrm>
            <a:off x="359999" y="752811"/>
            <a:ext cx="8424000" cy="181893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Calibri" panose="020F0502020204030204" pitchFamily="34" charset="0"/>
                <a:ea typeface="Calibri" panose="020F0502020204030204" pitchFamily="34" charset="0"/>
                <a:cs typeface="Calibri" panose="020F0502020204030204" pitchFamily="34" charset="0"/>
              </a:rPr>
              <a:t>Problem</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Sudden power surges can occur in the motor current of a milling machine</a:t>
            </a:r>
          </a:p>
        </p:txBody>
      </p:sp>
      <p:pic>
        <p:nvPicPr>
          <p:cNvPr id="2050" name="Picture 2">
            <a:extLst>
              <a:ext uri="{FF2B5EF4-FFF2-40B4-BE49-F238E27FC236}">
                <a16:creationId xmlns:a16="http://schemas.microsoft.com/office/drawing/2014/main" id="{E78CA870-58CA-3A5C-5AED-C011D3CFB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0582" y="2318372"/>
            <a:ext cx="2743417" cy="157266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pieren 9">
            <a:extLst>
              <a:ext uri="{FF2B5EF4-FFF2-40B4-BE49-F238E27FC236}">
                <a16:creationId xmlns:a16="http://schemas.microsoft.com/office/drawing/2014/main" id="{64DBCBA1-8820-3422-5EA4-7067B4D4A08E}"/>
              </a:ext>
            </a:extLst>
          </p:cNvPr>
          <p:cNvGrpSpPr/>
          <p:nvPr/>
        </p:nvGrpSpPr>
        <p:grpSpPr>
          <a:xfrm>
            <a:off x="359999" y="103726"/>
            <a:ext cx="6475141" cy="306900"/>
            <a:chOff x="797538" y="70119"/>
            <a:chExt cx="10280553" cy="425576"/>
          </a:xfrm>
        </p:grpSpPr>
        <p:grpSp>
          <p:nvGrpSpPr>
            <p:cNvPr id="11" name="Gruppieren 10">
              <a:extLst>
                <a:ext uri="{FF2B5EF4-FFF2-40B4-BE49-F238E27FC236}">
                  <a16:creationId xmlns:a16="http://schemas.microsoft.com/office/drawing/2014/main" id="{E58E4AB1-353D-018C-2F37-CE9C0D83D0A8}"/>
                </a:ext>
              </a:extLst>
            </p:cNvPr>
            <p:cNvGrpSpPr/>
            <p:nvPr/>
          </p:nvGrpSpPr>
          <p:grpSpPr>
            <a:xfrm>
              <a:off x="797538" y="70119"/>
              <a:ext cx="9040145" cy="425576"/>
              <a:chOff x="958348" y="786838"/>
              <a:chExt cx="4045251" cy="346364"/>
            </a:xfrm>
          </p:grpSpPr>
          <p:sp>
            <p:nvSpPr>
              <p:cNvPr id="13" name="Richtungspfeil 33">
                <a:extLst>
                  <a:ext uri="{FF2B5EF4-FFF2-40B4-BE49-F238E27FC236}">
                    <a16:creationId xmlns:a16="http://schemas.microsoft.com/office/drawing/2014/main" id="{F149A797-460C-33F3-F8B7-86799521BC58}"/>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4" name="Eingekerbter Richtungspfeil 1">
                <a:extLst>
                  <a:ext uri="{FF2B5EF4-FFF2-40B4-BE49-F238E27FC236}">
                    <a16:creationId xmlns:a16="http://schemas.microsoft.com/office/drawing/2014/main" id="{82BA364F-0E0E-42DF-503C-EF5DECFAFDB4}"/>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5" name="Eingekerbter Richtungspfeil 10">
                <a:extLst>
                  <a:ext uri="{FF2B5EF4-FFF2-40B4-BE49-F238E27FC236}">
                    <a16:creationId xmlns:a16="http://schemas.microsoft.com/office/drawing/2014/main" id="{ED3A06D9-32CA-6BF0-6E51-8BE4FC72E958}"/>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6" name="Eingekerbter Richtungspfeil 11">
                <a:extLst>
                  <a:ext uri="{FF2B5EF4-FFF2-40B4-BE49-F238E27FC236}">
                    <a16:creationId xmlns:a16="http://schemas.microsoft.com/office/drawing/2014/main" id="{247D5839-A9A1-220D-F57C-D33ABDC9BB4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2" name="Eingekerbter Richtungspfeil 11">
              <a:extLst>
                <a:ext uri="{FF2B5EF4-FFF2-40B4-BE49-F238E27FC236}">
                  <a16:creationId xmlns:a16="http://schemas.microsoft.com/office/drawing/2014/main" id="{93603169-871B-FC37-D9C9-5EF13BB4DB35}"/>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7" name="Google Shape;206;p15">
            <a:extLst>
              <a:ext uri="{FF2B5EF4-FFF2-40B4-BE49-F238E27FC236}">
                <a16:creationId xmlns:a16="http://schemas.microsoft.com/office/drawing/2014/main" id="{1744C4EF-0AAB-5D8B-3361-4C28EACB4C9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8" name="Foliennummernplatzhalter 17">
            <a:extLst>
              <a:ext uri="{FF2B5EF4-FFF2-40B4-BE49-F238E27FC236}">
                <a16:creationId xmlns:a16="http://schemas.microsoft.com/office/drawing/2014/main" id="{1DA5372C-EE78-CAED-ABAD-EAF869322E7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5</a:t>
            </a:fld>
            <a:endParaRPr lang="en-US" noProof="0" dirty="0"/>
          </a:p>
        </p:txBody>
      </p:sp>
    </p:spTree>
    <p:extLst>
      <p:ext uri="{BB962C8B-B14F-4D97-AF65-F5344CB8AC3E}">
        <p14:creationId xmlns:p14="http://schemas.microsoft.com/office/powerpoint/2010/main" val="4250808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15"/>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SzPts val="1100"/>
              <a:buNone/>
            </a:pPr>
            <a:r>
              <a:rPr lang="en-US" sz="1700" noProof="0" dirty="0">
                <a:latin typeface="+mn-lt"/>
              </a:rPr>
              <a:t>Task</a:t>
            </a:r>
          </a:p>
          <a:p>
            <a:pPr lvl="0" indent="-338400" algn="l" rtl="0">
              <a:lnSpc>
                <a:spcPct val="95000"/>
              </a:lnSpc>
              <a:spcBef>
                <a:spcPts val="1200"/>
              </a:spcBef>
              <a:spcAft>
                <a:spcPts val="0"/>
              </a:spcAft>
              <a:buSzPts val="1700"/>
              <a:buChar char="•"/>
            </a:pPr>
            <a:r>
              <a:rPr lang="en-US" sz="1700" noProof="0" dirty="0">
                <a:latin typeface="+mn-lt"/>
              </a:rPr>
              <a:t>Implement and compare different approaches for peak detection</a:t>
            </a:r>
          </a:p>
          <a:p>
            <a:pPr lvl="0" indent="-338400" algn="l" rtl="0">
              <a:lnSpc>
                <a:spcPct val="95000"/>
              </a:lnSpc>
              <a:spcBef>
                <a:spcPts val="1200"/>
              </a:spcBef>
              <a:spcAft>
                <a:spcPts val="0"/>
              </a:spcAft>
              <a:buSzPts val="1100"/>
              <a:buNone/>
            </a:pPr>
            <a:endParaRPr lang="en-US" sz="1700" noProof="0" dirty="0">
              <a:latin typeface="+mn-lt"/>
            </a:endParaRPr>
          </a:p>
          <a:p>
            <a:pPr lvl="0" indent="-338400" algn="l" rtl="0">
              <a:lnSpc>
                <a:spcPct val="95000"/>
              </a:lnSpc>
              <a:spcBef>
                <a:spcPts val="1200"/>
              </a:spcBef>
              <a:spcAft>
                <a:spcPts val="0"/>
              </a:spcAft>
              <a:buSzPts val="1100"/>
              <a:buNone/>
            </a:pPr>
            <a:endParaRPr lang="en-US" sz="1700" noProof="0" dirty="0">
              <a:latin typeface="+mn-lt"/>
            </a:endParaRPr>
          </a:p>
          <a:p>
            <a:pPr lvl="0" indent="-338400" algn="l" rtl="0">
              <a:lnSpc>
                <a:spcPct val="95000"/>
              </a:lnSpc>
              <a:spcBef>
                <a:spcPts val="1200"/>
              </a:spcBef>
              <a:spcAft>
                <a:spcPts val="0"/>
              </a:spcAft>
              <a:buSzPts val="1100"/>
              <a:buNone/>
            </a:pPr>
            <a:r>
              <a:rPr lang="en-US" sz="1700" noProof="0" dirty="0">
                <a:latin typeface="+mn-lt"/>
              </a:rPr>
              <a:t>Goal</a:t>
            </a:r>
          </a:p>
          <a:p>
            <a:pPr lvl="0" indent="-338400" algn="l" rtl="0">
              <a:lnSpc>
                <a:spcPct val="95000"/>
              </a:lnSpc>
              <a:spcBef>
                <a:spcPts val="1200"/>
              </a:spcBef>
              <a:spcAft>
                <a:spcPts val="0"/>
              </a:spcAft>
              <a:buSzPts val="1700"/>
              <a:buChar char="•"/>
            </a:pPr>
            <a:r>
              <a:rPr lang="en-US" sz="1700" noProof="0" dirty="0">
                <a:latin typeface="+mn-lt"/>
              </a:rPr>
              <a:t>Identify sudden power surges</a:t>
            </a:r>
          </a:p>
          <a:p>
            <a:pPr lvl="0" indent="-338400" algn="l" rtl="0">
              <a:lnSpc>
                <a:spcPct val="95000"/>
              </a:lnSpc>
              <a:spcBef>
                <a:spcPts val="1200"/>
              </a:spcBef>
              <a:spcAft>
                <a:spcPts val="0"/>
              </a:spcAft>
              <a:buSzPts val="1700"/>
              <a:buChar char="•"/>
            </a:pPr>
            <a:r>
              <a:rPr lang="en-US" sz="1700" noProof="0" dirty="0">
                <a:latin typeface="+mn-lt"/>
              </a:rPr>
              <a:t>Detect anomalies or inefficiencies</a:t>
            </a:r>
          </a:p>
        </p:txBody>
      </p:sp>
      <p:pic>
        <p:nvPicPr>
          <p:cNvPr id="2052" name="Picture 4" descr="A Review on Recent Advances in the Energy Efficiency of Machining Processes for Sustainability">
            <a:extLst>
              <a:ext uri="{FF2B5EF4-FFF2-40B4-BE49-F238E27FC236}">
                <a16:creationId xmlns:a16="http://schemas.microsoft.com/office/drawing/2014/main" id="{4156BD4C-6256-A24B-FCA8-36C30C595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170" y="1826952"/>
            <a:ext cx="3261467" cy="263289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ieren 11">
            <a:extLst>
              <a:ext uri="{FF2B5EF4-FFF2-40B4-BE49-F238E27FC236}">
                <a16:creationId xmlns:a16="http://schemas.microsoft.com/office/drawing/2014/main" id="{3FCC2789-93C4-E14D-74B1-D5745C6104C8}"/>
              </a:ext>
            </a:extLst>
          </p:cNvPr>
          <p:cNvGrpSpPr/>
          <p:nvPr/>
        </p:nvGrpSpPr>
        <p:grpSpPr>
          <a:xfrm>
            <a:off x="359999" y="103726"/>
            <a:ext cx="6475141" cy="306900"/>
            <a:chOff x="797538" y="70119"/>
            <a:chExt cx="10280553" cy="425576"/>
          </a:xfrm>
        </p:grpSpPr>
        <p:grpSp>
          <p:nvGrpSpPr>
            <p:cNvPr id="13" name="Gruppieren 12">
              <a:extLst>
                <a:ext uri="{FF2B5EF4-FFF2-40B4-BE49-F238E27FC236}">
                  <a16:creationId xmlns:a16="http://schemas.microsoft.com/office/drawing/2014/main" id="{8B4B1652-F2C6-251D-C801-9211278635C4}"/>
                </a:ext>
              </a:extLst>
            </p:cNvPr>
            <p:cNvGrpSpPr/>
            <p:nvPr/>
          </p:nvGrpSpPr>
          <p:grpSpPr>
            <a:xfrm>
              <a:off x="797538" y="70119"/>
              <a:ext cx="9040145" cy="425576"/>
              <a:chOff x="958348" y="786838"/>
              <a:chExt cx="4045251" cy="346364"/>
            </a:xfrm>
          </p:grpSpPr>
          <p:sp>
            <p:nvSpPr>
              <p:cNvPr id="15" name="Richtungspfeil 33">
                <a:extLst>
                  <a:ext uri="{FF2B5EF4-FFF2-40B4-BE49-F238E27FC236}">
                    <a16:creationId xmlns:a16="http://schemas.microsoft.com/office/drawing/2014/main" id="{DA4D6300-7165-CF3C-B91B-52DCB8BC44F9}"/>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6" name="Eingekerbter Richtungspfeil 1">
                <a:extLst>
                  <a:ext uri="{FF2B5EF4-FFF2-40B4-BE49-F238E27FC236}">
                    <a16:creationId xmlns:a16="http://schemas.microsoft.com/office/drawing/2014/main" id="{6AA8A506-99D9-7F05-D5CE-33F6BF3750DF}"/>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7" name="Eingekerbter Richtungspfeil 10">
                <a:extLst>
                  <a:ext uri="{FF2B5EF4-FFF2-40B4-BE49-F238E27FC236}">
                    <a16:creationId xmlns:a16="http://schemas.microsoft.com/office/drawing/2014/main" id="{392974A0-DA25-B7BA-45B1-D35DF44FAEB6}"/>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8" name="Eingekerbter Richtungspfeil 11">
                <a:extLst>
                  <a:ext uri="{FF2B5EF4-FFF2-40B4-BE49-F238E27FC236}">
                    <a16:creationId xmlns:a16="http://schemas.microsoft.com/office/drawing/2014/main" id="{3F117BAC-7091-99CF-8DC4-BCBD99044E43}"/>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4" name="Eingekerbter Richtungspfeil 11">
              <a:extLst>
                <a:ext uri="{FF2B5EF4-FFF2-40B4-BE49-F238E27FC236}">
                  <a16:creationId xmlns:a16="http://schemas.microsoft.com/office/drawing/2014/main" id="{29286F60-71BF-7038-7018-369D8246B03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9" name="Google Shape;206;p15">
            <a:extLst>
              <a:ext uri="{FF2B5EF4-FFF2-40B4-BE49-F238E27FC236}">
                <a16:creationId xmlns:a16="http://schemas.microsoft.com/office/drawing/2014/main" id="{B7EFE994-E3F1-F2F1-CE9D-46A2957A0E6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0" name="Foliennummernplatzhalter 19">
            <a:extLst>
              <a:ext uri="{FF2B5EF4-FFF2-40B4-BE49-F238E27FC236}">
                <a16:creationId xmlns:a16="http://schemas.microsoft.com/office/drawing/2014/main" id="{4A3A731A-6D1A-AFDE-78A7-41DB5C75F01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6</a:t>
            </a:fld>
            <a:endParaRPr lang="en-US" noProof="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FBA6E69-58C3-342A-B77B-F35FC1E142FD}"/>
            </a:ext>
          </a:extLst>
        </p:cNvPr>
        <p:cNvGrpSpPr/>
        <p:nvPr/>
      </p:nvGrpSpPr>
      <p:grpSpPr>
        <a:xfrm>
          <a:off x="0" y="0"/>
          <a:ext cx="0" cy="0"/>
          <a:chOff x="0" y="0"/>
          <a:chExt cx="0" cy="0"/>
        </a:xfrm>
      </p:grpSpPr>
      <p:sp>
        <p:nvSpPr>
          <p:cNvPr id="203" name="Google Shape;203;p15">
            <a:extLst>
              <a:ext uri="{FF2B5EF4-FFF2-40B4-BE49-F238E27FC236}">
                <a16:creationId xmlns:a16="http://schemas.microsoft.com/office/drawing/2014/main" id="{1DC1D613-7FD8-D237-73C2-B72A8E6F6DDE}"/>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SzPts val="1100"/>
              <a:buNone/>
            </a:pPr>
            <a:r>
              <a:rPr lang="en-US" sz="1700" noProof="0" dirty="0">
                <a:latin typeface="+mn-lt"/>
              </a:rPr>
              <a:t>Analysis of peak characteristics</a:t>
            </a:r>
          </a:p>
          <a:p>
            <a:pPr indent="-338400">
              <a:lnSpc>
                <a:spcPct val="95000"/>
              </a:lnSpc>
              <a:spcBef>
                <a:spcPts val="1200"/>
              </a:spcBef>
              <a:buSzPts val="1100"/>
            </a:pPr>
            <a:endParaRPr lang="en-US" sz="1700" noProof="0" dirty="0">
              <a:latin typeface="+mn-lt"/>
            </a:endParaRPr>
          </a:p>
        </p:txBody>
      </p:sp>
      <p:pic>
        <p:nvPicPr>
          <p:cNvPr id="3" name="Grafik 2" descr="Ein Bild, das Text, Reihe, Diagramm, Schrift enthält.&#10;&#10;KI-generierte Inhalte können fehlerhaft sein.">
            <a:extLst>
              <a:ext uri="{FF2B5EF4-FFF2-40B4-BE49-F238E27FC236}">
                <a16:creationId xmlns:a16="http://schemas.microsoft.com/office/drawing/2014/main" id="{078571E8-4E3D-8867-81DD-66DE49A0C584}"/>
              </a:ext>
            </a:extLst>
          </p:cNvPr>
          <p:cNvPicPr>
            <a:picLocks noChangeAspect="1"/>
          </p:cNvPicPr>
          <p:nvPr/>
        </p:nvPicPr>
        <p:blipFill>
          <a:blip r:embed="rId3"/>
          <a:stretch>
            <a:fillRect/>
          </a:stretch>
        </p:blipFill>
        <p:spPr>
          <a:xfrm>
            <a:off x="359999" y="1362730"/>
            <a:ext cx="3238544" cy="1380470"/>
          </a:xfrm>
          <a:prstGeom prst="rect">
            <a:avLst/>
          </a:prstGeom>
        </p:spPr>
      </p:pic>
      <p:pic>
        <p:nvPicPr>
          <p:cNvPr id="5" name="Grafik 4" descr="Ein Bild, das Reihe, Diagramm, Text, parallel enthält.&#10;&#10;KI-generierte Inhalte können fehlerhaft sein.">
            <a:extLst>
              <a:ext uri="{FF2B5EF4-FFF2-40B4-BE49-F238E27FC236}">
                <a16:creationId xmlns:a16="http://schemas.microsoft.com/office/drawing/2014/main" id="{8694FF82-1FE3-4E59-C7A2-AC43D13D28C9}"/>
              </a:ext>
            </a:extLst>
          </p:cNvPr>
          <p:cNvPicPr>
            <a:picLocks noChangeAspect="1"/>
          </p:cNvPicPr>
          <p:nvPr/>
        </p:nvPicPr>
        <p:blipFill>
          <a:blip r:embed="rId4"/>
          <a:stretch>
            <a:fillRect/>
          </a:stretch>
        </p:blipFill>
        <p:spPr>
          <a:xfrm>
            <a:off x="359998" y="3002208"/>
            <a:ext cx="3237055" cy="1380470"/>
          </a:xfrm>
          <a:prstGeom prst="rect">
            <a:avLst/>
          </a:prstGeom>
        </p:spPr>
      </p:pic>
      <p:pic>
        <p:nvPicPr>
          <p:cNvPr id="7" name="Grafik 6" descr="Ein Bild, das Reihe, Diagramm, Text, Zahl enthält.&#10;&#10;KI-generierte Inhalte können fehlerhaft sein.">
            <a:extLst>
              <a:ext uri="{FF2B5EF4-FFF2-40B4-BE49-F238E27FC236}">
                <a16:creationId xmlns:a16="http://schemas.microsoft.com/office/drawing/2014/main" id="{C8C955F4-1FB3-C6B1-19AB-37D7999D78C6}"/>
              </a:ext>
            </a:extLst>
          </p:cNvPr>
          <p:cNvPicPr>
            <a:picLocks noChangeAspect="1"/>
          </p:cNvPicPr>
          <p:nvPr/>
        </p:nvPicPr>
        <p:blipFill>
          <a:blip r:embed="rId5"/>
          <a:stretch>
            <a:fillRect/>
          </a:stretch>
        </p:blipFill>
        <p:spPr>
          <a:xfrm>
            <a:off x="4866551" y="1362730"/>
            <a:ext cx="3238543" cy="1380471"/>
          </a:xfrm>
          <a:prstGeom prst="rect">
            <a:avLst/>
          </a:prstGeom>
        </p:spPr>
      </p:pic>
      <p:pic>
        <p:nvPicPr>
          <p:cNvPr id="9" name="Grafik 8" descr="Ein Bild, das Text, Reihe, Diagramm, parallel enthält.&#10;&#10;KI-generierte Inhalte können fehlerhaft sein.">
            <a:extLst>
              <a:ext uri="{FF2B5EF4-FFF2-40B4-BE49-F238E27FC236}">
                <a16:creationId xmlns:a16="http://schemas.microsoft.com/office/drawing/2014/main" id="{B891B9E8-5892-814A-E3A5-E9894A9B8D2E}"/>
              </a:ext>
            </a:extLst>
          </p:cNvPr>
          <p:cNvPicPr>
            <a:picLocks noChangeAspect="1"/>
          </p:cNvPicPr>
          <p:nvPr/>
        </p:nvPicPr>
        <p:blipFill>
          <a:blip r:embed="rId6"/>
          <a:stretch>
            <a:fillRect/>
          </a:stretch>
        </p:blipFill>
        <p:spPr>
          <a:xfrm>
            <a:off x="4865062" y="3002208"/>
            <a:ext cx="3237055" cy="1364945"/>
          </a:xfrm>
          <a:prstGeom prst="rect">
            <a:avLst/>
          </a:prstGeom>
        </p:spPr>
      </p:pic>
      <p:sp>
        <p:nvSpPr>
          <p:cNvPr id="11" name="Rechteck 10">
            <a:extLst>
              <a:ext uri="{FF2B5EF4-FFF2-40B4-BE49-F238E27FC236}">
                <a16:creationId xmlns:a16="http://schemas.microsoft.com/office/drawing/2014/main" id="{60962D1A-CF1E-F056-4FC3-52A1C1A0B8FE}"/>
              </a:ext>
            </a:extLst>
          </p:cNvPr>
          <p:cNvSpPr/>
          <p:nvPr/>
        </p:nvSpPr>
        <p:spPr>
          <a:xfrm>
            <a:off x="2749550" y="3062578"/>
            <a:ext cx="241300" cy="118203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hteck 11">
            <a:extLst>
              <a:ext uri="{FF2B5EF4-FFF2-40B4-BE49-F238E27FC236}">
                <a16:creationId xmlns:a16="http://schemas.microsoft.com/office/drawing/2014/main" id="{E6315B3A-0D59-00EA-DCE1-8E17C3AB36A6}"/>
              </a:ext>
            </a:extLst>
          </p:cNvPr>
          <p:cNvSpPr/>
          <p:nvPr/>
        </p:nvSpPr>
        <p:spPr>
          <a:xfrm>
            <a:off x="1069181" y="1402556"/>
            <a:ext cx="83344" cy="119776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Gerade Verbindung mit Pfeil 13">
            <a:extLst>
              <a:ext uri="{FF2B5EF4-FFF2-40B4-BE49-F238E27FC236}">
                <a16:creationId xmlns:a16="http://schemas.microsoft.com/office/drawing/2014/main" id="{A1A92B2E-3D35-638F-4AE1-D731630CE0B9}"/>
              </a:ext>
            </a:extLst>
          </p:cNvPr>
          <p:cNvCxnSpPr>
            <a:cxnSpLocks/>
          </p:cNvCxnSpPr>
          <p:nvPr/>
        </p:nvCxnSpPr>
        <p:spPr>
          <a:xfrm flipV="1">
            <a:off x="1152525" y="2417128"/>
            <a:ext cx="3669027" cy="7434"/>
          </a:xfrm>
          <a:prstGeom prst="straightConnector1">
            <a:avLst/>
          </a:prstGeom>
          <a:ln w="190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7" name="Gerade Verbindung mit Pfeil 16">
            <a:extLst>
              <a:ext uri="{FF2B5EF4-FFF2-40B4-BE49-F238E27FC236}">
                <a16:creationId xmlns:a16="http://schemas.microsoft.com/office/drawing/2014/main" id="{9E2926F3-3915-F957-BED3-879D55DBFD59}"/>
              </a:ext>
            </a:extLst>
          </p:cNvPr>
          <p:cNvCxnSpPr>
            <a:cxnSpLocks/>
          </p:cNvCxnSpPr>
          <p:nvPr/>
        </p:nvCxnSpPr>
        <p:spPr>
          <a:xfrm>
            <a:off x="2990850" y="3959714"/>
            <a:ext cx="1874212" cy="0"/>
          </a:xfrm>
          <a:prstGeom prst="straightConnector1">
            <a:avLst/>
          </a:prstGeom>
          <a:ln w="19050">
            <a:solidFill>
              <a:srgbClr val="FFC000"/>
            </a:solidFill>
            <a:tailEnd type="triangle"/>
          </a:ln>
        </p:spPr>
        <p:style>
          <a:lnRef idx="1">
            <a:schemeClr val="accent4"/>
          </a:lnRef>
          <a:fillRef idx="0">
            <a:schemeClr val="accent4"/>
          </a:fillRef>
          <a:effectRef idx="0">
            <a:schemeClr val="accent4"/>
          </a:effectRef>
          <a:fontRef idx="minor">
            <a:schemeClr val="tx1"/>
          </a:fontRef>
        </p:style>
      </p:cxnSp>
      <p:grpSp>
        <p:nvGrpSpPr>
          <p:cNvPr id="19" name="Gruppieren 18">
            <a:extLst>
              <a:ext uri="{FF2B5EF4-FFF2-40B4-BE49-F238E27FC236}">
                <a16:creationId xmlns:a16="http://schemas.microsoft.com/office/drawing/2014/main" id="{0F2C406F-CC76-2E30-34D5-6BCA751A4E5D}"/>
              </a:ext>
            </a:extLst>
          </p:cNvPr>
          <p:cNvGrpSpPr/>
          <p:nvPr/>
        </p:nvGrpSpPr>
        <p:grpSpPr>
          <a:xfrm>
            <a:off x="359999" y="103726"/>
            <a:ext cx="6475141" cy="306900"/>
            <a:chOff x="797538" y="70119"/>
            <a:chExt cx="10280553" cy="425576"/>
          </a:xfrm>
        </p:grpSpPr>
        <p:grpSp>
          <p:nvGrpSpPr>
            <p:cNvPr id="20" name="Gruppieren 19">
              <a:extLst>
                <a:ext uri="{FF2B5EF4-FFF2-40B4-BE49-F238E27FC236}">
                  <a16:creationId xmlns:a16="http://schemas.microsoft.com/office/drawing/2014/main" id="{510343FB-D714-DDAE-1C24-7941E117648D}"/>
                </a:ext>
              </a:extLst>
            </p:cNvPr>
            <p:cNvGrpSpPr/>
            <p:nvPr/>
          </p:nvGrpSpPr>
          <p:grpSpPr>
            <a:xfrm>
              <a:off x="797538" y="70119"/>
              <a:ext cx="9040145" cy="425576"/>
              <a:chOff x="958348" y="786838"/>
              <a:chExt cx="4045251" cy="346364"/>
            </a:xfrm>
          </p:grpSpPr>
          <p:sp>
            <p:nvSpPr>
              <p:cNvPr id="22" name="Richtungspfeil 33">
                <a:extLst>
                  <a:ext uri="{FF2B5EF4-FFF2-40B4-BE49-F238E27FC236}">
                    <a16:creationId xmlns:a16="http://schemas.microsoft.com/office/drawing/2014/main" id="{A3096361-9B28-D621-9EBB-CE47DF71A47F}"/>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3" name="Eingekerbter Richtungspfeil 1">
                <a:extLst>
                  <a:ext uri="{FF2B5EF4-FFF2-40B4-BE49-F238E27FC236}">
                    <a16:creationId xmlns:a16="http://schemas.microsoft.com/office/drawing/2014/main" id="{73C8058C-9E61-F90B-DF3D-D906ECB02FD6}"/>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24" name="Eingekerbter Richtungspfeil 10">
                <a:extLst>
                  <a:ext uri="{FF2B5EF4-FFF2-40B4-BE49-F238E27FC236}">
                    <a16:creationId xmlns:a16="http://schemas.microsoft.com/office/drawing/2014/main" id="{983DD6FD-ADD8-653D-8A86-DB4C508FDC1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25" name="Eingekerbter Richtungspfeil 11">
                <a:extLst>
                  <a:ext uri="{FF2B5EF4-FFF2-40B4-BE49-F238E27FC236}">
                    <a16:creationId xmlns:a16="http://schemas.microsoft.com/office/drawing/2014/main" id="{1EBCB220-7A38-9CA3-6661-AAC8DBB2013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21" name="Eingekerbter Richtungspfeil 11">
              <a:extLst>
                <a:ext uri="{FF2B5EF4-FFF2-40B4-BE49-F238E27FC236}">
                  <a16:creationId xmlns:a16="http://schemas.microsoft.com/office/drawing/2014/main" id="{4E5D29CA-3CD2-4400-E319-2C0B9B24A73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26" name="Google Shape;206;p15">
            <a:extLst>
              <a:ext uri="{FF2B5EF4-FFF2-40B4-BE49-F238E27FC236}">
                <a16:creationId xmlns:a16="http://schemas.microsoft.com/office/drawing/2014/main" id="{F8D80387-6D52-E0E3-5B8C-3C083F3D865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7" name="Foliennummernplatzhalter 26">
            <a:extLst>
              <a:ext uri="{FF2B5EF4-FFF2-40B4-BE49-F238E27FC236}">
                <a16:creationId xmlns:a16="http://schemas.microsoft.com/office/drawing/2014/main" id="{4C02A5D6-2116-946B-7BA0-53CC5E35A48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7</a:t>
            </a:fld>
            <a:endParaRPr lang="en-US" noProof="0" dirty="0"/>
          </a:p>
        </p:txBody>
      </p:sp>
    </p:spTree>
    <p:extLst>
      <p:ext uri="{BB962C8B-B14F-4D97-AF65-F5344CB8AC3E}">
        <p14:creationId xmlns:p14="http://schemas.microsoft.com/office/powerpoint/2010/main" val="807997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9B3728D0-374F-D5AC-A5ED-FA116D62A4EF}"/>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9ABCD404-DA33-FB50-9BA9-EE291F83ABF4}"/>
              </a:ext>
            </a:extLst>
          </p:cNvPr>
          <p:cNvGraphicFramePr/>
          <p:nvPr>
            <p:extLst>
              <p:ext uri="{D42A27DB-BD31-4B8C-83A1-F6EECF244321}">
                <p14:modId xmlns:p14="http://schemas.microsoft.com/office/powerpoint/2010/main" val="3281520919"/>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5A85E2A2-1A53-977E-CEFC-F0B5AF5E8C22}"/>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2F2C1E0-B63D-2CAF-5707-A56688E45CB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2FA7A9ED-6A1F-6888-3B7D-DD7FAC6E844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8</a:t>
            </a:fld>
            <a:endParaRPr lang="en-US" noProof="0" dirty="0"/>
          </a:p>
        </p:txBody>
      </p:sp>
    </p:spTree>
    <p:extLst>
      <p:ext uri="{BB962C8B-B14F-4D97-AF65-F5344CB8AC3E}">
        <p14:creationId xmlns:p14="http://schemas.microsoft.com/office/powerpoint/2010/main" val="197452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5C34C0E-EE6D-6A01-04C3-49ED16174E1E}"/>
            </a:ext>
          </a:extLst>
        </p:cNvPr>
        <p:cNvGrpSpPr/>
        <p:nvPr/>
      </p:nvGrpSpPr>
      <p:grpSpPr>
        <a:xfrm>
          <a:off x="0" y="0"/>
          <a:ext cx="0" cy="0"/>
          <a:chOff x="0" y="0"/>
          <a:chExt cx="0" cy="0"/>
        </a:xfrm>
      </p:grpSpPr>
      <p:sp>
        <p:nvSpPr>
          <p:cNvPr id="22" name="Rechteck 21">
            <a:extLst>
              <a:ext uri="{FF2B5EF4-FFF2-40B4-BE49-F238E27FC236}">
                <a16:creationId xmlns:a16="http://schemas.microsoft.com/office/drawing/2014/main" id="{AB736A43-6AF7-C410-7611-79957551EB0B}"/>
              </a:ext>
            </a:extLst>
          </p:cNvPr>
          <p:cNvSpPr/>
          <p:nvPr/>
        </p:nvSpPr>
        <p:spPr>
          <a:xfrm>
            <a:off x="4930138" y="923471"/>
            <a:ext cx="3853856" cy="564595"/>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t>Multivariate (and non-linear) methods</a:t>
            </a:r>
          </a:p>
        </p:txBody>
      </p:sp>
      <p:sp>
        <p:nvSpPr>
          <p:cNvPr id="23" name="Rechteck 22">
            <a:extLst>
              <a:ext uri="{FF2B5EF4-FFF2-40B4-BE49-F238E27FC236}">
                <a16:creationId xmlns:a16="http://schemas.microsoft.com/office/drawing/2014/main" id="{B504EAE7-AAEB-796A-8A45-04703C454793}"/>
              </a:ext>
            </a:extLst>
          </p:cNvPr>
          <p:cNvSpPr/>
          <p:nvPr/>
        </p:nvSpPr>
        <p:spPr>
          <a:xfrm>
            <a:off x="359997" y="923471"/>
            <a:ext cx="3853856" cy="564595"/>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solidFill>
                  <a:schemeClr val="bg1"/>
                </a:solidFill>
              </a:rPr>
              <a:t>Univariate (and linear) methods</a:t>
            </a:r>
          </a:p>
        </p:txBody>
      </p:sp>
      <p:grpSp>
        <p:nvGrpSpPr>
          <p:cNvPr id="4" name="Gruppieren 3">
            <a:extLst>
              <a:ext uri="{FF2B5EF4-FFF2-40B4-BE49-F238E27FC236}">
                <a16:creationId xmlns:a16="http://schemas.microsoft.com/office/drawing/2014/main" id="{27F6CCF1-0DAA-4FCB-BA56-26671D126791}"/>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C2517815-8F64-3896-001B-61B5A3CD10FC}"/>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2C70BF41-01CB-8874-A794-AACEB38C6F08}"/>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6A644002-6B8D-96F1-793B-9A51E87F2B30}"/>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FDE0BD5B-0F87-23C6-DFD2-5B54EBF90768}"/>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B701F7CF-30EF-489B-BDE8-5378F811DD0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F7445E7A-48D5-9517-76A0-BF216776A275}"/>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E76FB488-FBF9-B14E-1E99-E533B147B32A}"/>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841E4883-B06D-D94F-1B19-0777A22FFEA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9</a:t>
            </a:fld>
            <a:endParaRPr lang="en-US" noProof="0" dirty="0"/>
          </a:p>
        </p:txBody>
      </p:sp>
      <p:sp>
        <p:nvSpPr>
          <p:cNvPr id="24" name="Google Shape;222;p17">
            <a:extLst>
              <a:ext uri="{FF2B5EF4-FFF2-40B4-BE49-F238E27FC236}">
                <a16:creationId xmlns:a16="http://schemas.microsoft.com/office/drawing/2014/main" id="{C7FF8C8F-282E-8F6E-AE8A-B2EB383D89F9}"/>
              </a:ext>
            </a:extLst>
          </p:cNvPr>
          <p:cNvSpPr txBox="1">
            <a:spLocks/>
          </p:cNvSpPr>
          <p:nvPr/>
        </p:nvSpPr>
        <p:spPr>
          <a:xfrm>
            <a:off x="359999" y="1488066"/>
            <a:ext cx="3853854" cy="207264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pPr>
            <a:r>
              <a:rPr lang="en-US" sz="1700" noProof="0" dirty="0">
                <a:latin typeface="+mn-lt"/>
              </a:rPr>
              <a:t>Threshold-Based</a:t>
            </a:r>
          </a:p>
          <a:p>
            <a:pPr indent="-338400">
              <a:lnSpc>
                <a:spcPct val="95000"/>
              </a:lnSpc>
              <a:spcBef>
                <a:spcPts val="1200"/>
              </a:spcBef>
            </a:pPr>
            <a:r>
              <a:rPr lang="en-US" sz="1700" noProof="0" dirty="0">
                <a:latin typeface="+mn-lt"/>
              </a:rPr>
              <a:t>Moving-Average</a:t>
            </a:r>
          </a:p>
          <a:p>
            <a:pPr indent="-338400">
              <a:lnSpc>
                <a:spcPct val="95000"/>
              </a:lnSpc>
              <a:spcBef>
                <a:spcPts val="1200"/>
              </a:spcBef>
            </a:pPr>
            <a:r>
              <a:rPr lang="en-US" sz="1700" noProof="0" dirty="0">
                <a:latin typeface="+mn-lt"/>
              </a:rPr>
              <a:t>Wavelet Transform</a:t>
            </a:r>
          </a:p>
          <a:p>
            <a:pPr marL="118800" indent="0">
              <a:lnSpc>
                <a:spcPct val="95000"/>
              </a:lnSpc>
              <a:spcBef>
                <a:spcPts val="1200"/>
              </a:spcBef>
              <a:buFont typeface="Arial"/>
              <a:buNone/>
            </a:pPr>
            <a:endParaRPr lang="en-US" sz="1700" noProof="0" dirty="0">
              <a:latin typeface="+mn-lt"/>
            </a:endParaRPr>
          </a:p>
        </p:txBody>
      </p:sp>
      <p:sp>
        <p:nvSpPr>
          <p:cNvPr id="25" name="Google Shape;222;p17">
            <a:extLst>
              <a:ext uri="{FF2B5EF4-FFF2-40B4-BE49-F238E27FC236}">
                <a16:creationId xmlns:a16="http://schemas.microsoft.com/office/drawing/2014/main" id="{074C0B5E-1645-888D-F057-83628D1B694C}"/>
              </a:ext>
            </a:extLst>
          </p:cNvPr>
          <p:cNvSpPr txBox="1">
            <a:spLocks/>
          </p:cNvSpPr>
          <p:nvPr/>
        </p:nvSpPr>
        <p:spPr>
          <a:xfrm>
            <a:off x="4930138" y="1488066"/>
            <a:ext cx="3853860" cy="207264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pPr>
            <a:r>
              <a:rPr lang="en-US" sz="1700" noProof="0" dirty="0">
                <a:latin typeface="+mn-lt"/>
              </a:rPr>
              <a:t>DBSCAN</a:t>
            </a:r>
          </a:p>
          <a:p>
            <a:pPr indent="-338400">
              <a:lnSpc>
                <a:spcPct val="95000"/>
              </a:lnSpc>
              <a:spcBef>
                <a:spcPts val="1200"/>
              </a:spcBef>
            </a:pPr>
            <a:r>
              <a:rPr lang="en-US" sz="1700" noProof="0" dirty="0">
                <a:latin typeface="+mn-lt"/>
              </a:rPr>
              <a:t>K-Means</a:t>
            </a:r>
          </a:p>
          <a:p>
            <a:pPr indent="-338400">
              <a:lnSpc>
                <a:spcPct val="95000"/>
              </a:lnSpc>
              <a:spcBef>
                <a:spcPts val="1200"/>
              </a:spcBef>
            </a:pPr>
            <a:r>
              <a:rPr lang="en-US" sz="1700" noProof="0" dirty="0">
                <a:latin typeface="+mn-lt"/>
              </a:rPr>
              <a:t>Autoencoder</a:t>
            </a:r>
          </a:p>
          <a:p>
            <a:pPr indent="-338400">
              <a:lnSpc>
                <a:spcPct val="95000"/>
              </a:lnSpc>
              <a:spcBef>
                <a:spcPts val="1200"/>
              </a:spcBef>
            </a:pPr>
            <a:r>
              <a:rPr lang="en-US" sz="1700" noProof="0" dirty="0">
                <a:latin typeface="+mn-lt"/>
              </a:rPr>
              <a:t>Isolation Forest</a:t>
            </a:r>
          </a:p>
          <a:p>
            <a:pPr indent="-338400">
              <a:lnSpc>
                <a:spcPct val="95000"/>
              </a:lnSpc>
              <a:spcBef>
                <a:spcPts val="1200"/>
              </a:spcBef>
              <a:buFont typeface="Arial"/>
              <a:buNone/>
            </a:pPr>
            <a:endParaRPr lang="en-US" sz="1700" noProof="0" dirty="0">
              <a:latin typeface="+mn-lt"/>
            </a:endParaRPr>
          </a:p>
        </p:txBody>
      </p:sp>
      <p:sp>
        <p:nvSpPr>
          <p:cNvPr id="26" name="Google Shape;222;p17">
            <a:extLst>
              <a:ext uri="{FF2B5EF4-FFF2-40B4-BE49-F238E27FC236}">
                <a16:creationId xmlns:a16="http://schemas.microsoft.com/office/drawing/2014/main" id="{0A6FB108-4AA9-8C97-4678-685F3C75263B}"/>
              </a:ext>
            </a:extLst>
          </p:cNvPr>
          <p:cNvSpPr txBox="1">
            <a:spLocks/>
          </p:cNvSpPr>
          <p:nvPr/>
        </p:nvSpPr>
        <p:spPr>
          <a:xfrm>
            <a:off x="359999" y="3560706"/>
            <a:ext cx="8424000" cy="82998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Wingdings" panose="05000000000000000000" pitchFamily="2" charset="2"/>
              <a:buChar char="Ø"/>
            </a:pPr>
            <a:r>
              <a:rPr lang="en-US" sz="1700" noProof="0" dirty="0">
                <a:latin typeface="+mn-lt"/>
              </a:rPr>
              <a:t>Broad variety of techniques from simple to complex and data-driven</a:t>
            </a:r>
          </a:p>
        </p:txBody>
      </p:sp>
    </p:spTree>
    <p:extLst>
      <p:ext uri="{BB962C8B-B14F-4D97-AF65-F5344CB8AC3E}">
        <p14:creationId xmlns:p14="http://schemas.microsoft.com/office/powerpoint/2010/main" val="114988059"/>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enutzerdefiniert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1550</TotalTime>
  <Words>3770</Words>
  <Application>Microsoft Office PowerPoint</Application>
  <PresentationFormat>On-screen Show (16:9)</PresentationFormat>
  <Paragraphs>698</Paragraphs>
  <Slides>47</Slides>
  <Notes>47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Wingdings</vt:lpstr>
      <vt:lpstr>Office Theme</vt:lpstr>
      <vt:lpstr>Peak Detection in Time Series </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Peak Detection in Time Series </vt:lpstr>
      <vt:lpstr>References for Graphics</vt:lpstr>
      <vt:lpstr>References for Graphics</vt:lpstr>
      <vt:lpstr>Backup</vt:lpstr>
      <vt:lpstr>Dataset</vt:lpstr>
      <vt:lpstr>Dataset</vt:lpstr>
      <vt:lpstr>Intermediate Results</vt:lpstr>
      <vt:lpstr>Explanation of the approaches</vt:lpstr>
      <vt:lpstr>Results – Isolation Tree</vt:lpstr>
      <vt:lpstr>Explanation of the approaches</vt:lpstr>
      <vt:lpstr>Results – Autoencoder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Nathira Wijemanna</cp:lastModifiedBy>
  <cp:revision>287</cp:revision>
  <dcterms:modified xsi:type="dcterms:W3CDTF">2025-08-21T16:53:15Z</dcterms:modified>
</cp:coreProperties>
</file>